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44"/>
  </p:notesMasterIdLst>
  <p:sldIdLst>
    <p:sldId id="256" r:id="rId2"/>
    <p:sldId id="257" r:id="rId3"/>
    <p:sldId id="270" r:id="rId4"/>
    <p:sldId id="271" r:id="rId5"/>
    <p:sldId id="272" r:id="rId6"/>
    <p:sldId id="282" r:id="rId7"/>
    <p:sldId id="273" r:id="rId8"/>
    <p:sldId id="275" r:id="rId9"/>
    <p:sldId id="283" r:id="rId10"/>
    <p:sldId id="274" r:id="rId11"/>
    <p:sldId id="284" r:id="rId12"/>
    <p:sldId id="258" r:id="rId13"/>
    <p:sldId id="262" r:id="rId14"/>
    <p:sldId id="300" r:id="rId15"/>
    <p:sldId id="278" r:id="rId16"/>
    <p:sldId id="279" r:id="rId17"/>
    <p:sldId id="261" r:id="rId18"/>
    <p:sldId id="289" r:id="rId19"/>
    <p:sldId id="264" r:id="rId20"/>
    <p:sldId id="302" r:id="rId21"/>
    <p:sldId id="303" r:id="rId22"/>
    <p:sldId id="304" r:id="rId23"/>
    <p:sldId id="305" r:id="rId24"/>
    <p:sldId id="266" r:id="rId25"/>
    <p:sldId id="267" r:id="rId26"/>
    <p:sldId id="268" r:id="rId27"/>
    <p:sldId id="285" r:id="rId28"/>
    <p:sldId id="288" r:id="rId29"/>
    <p:sldId id="287" r:id="rId30"/>
    <p:sldId id="301" r:id="rId31"/>
    <p:sldId id="269" r:id="rId32"/>
    <p:sldId id="290" r:id="rId33"/>
    <p:sldId id="291" r:id="rId34"/>
    <p:sldId id="294" r:id="rId35"/>
    <p:sldId id="293" r:id="rId36"/>
    <p:sldId id="292" r:id="rId37"/>
    <p:sldId id="299" r:id="rId38"/>
    <p:sldId id="295" r:id="rId39"/>
    <p:sldId id="296" r:id="rId40"/>
    <p:sldId id="297" r:id="rId41"/>
    <p:sldId id="298" r:id="rId42"/>
    <p:sldId id="259" r:id="rId43"/>
  </p:sldIdLst>
  <p:sldSz cx="16735425" cy="12553950"/>
  <p:notesSz cx="6797675" cy="9928225"/>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ción predeterminada" id="{CFA6060F-FE24-4D11-9DDA-0E4534AE387A}">
          <p14:sldIdLst>
            <p14:sldId id="256"/>
            <p14:sldId id="257"/>
            <p14:sldId id="270"/>
            <p14:sldId id="271"/>
            <p14:sldId id="272"/>
            <p14:sldId id="282"/>
            <p14:sldId id="273"/>
            <p14:sldId id="275"/>
            <p14:sldId id="283"/>
            <p14:sldId id="274"/>
            <p14:sldId id="284"/>
            <p14:sldId id="258"/>
            <p14:sldId id="262"/>
            <p14:sldId id="300"/>
            <p14:sldId id="278"/>
            <p14:sldId id="279"/>
          </p14:sldIdLst>
        </p14:section>
        <p14:section name="Sección sin título" id="{567FD578-6819-49C3-A5DD-28E7F1F40FA7}">
          <p14:sldIdLst>
            <p14:sldId id="261"/>
            <p14:sldId id="289"/>
            <p14:sldId id="264"/>
            <p14:sldId id="302"/>
            <p14:sldId id="303"/>
            <p14:sldId id="304"/>
            <p14:sldId id="305"/>
            <p14:sldId id="266"/>
            <p14:sldId id="267"/>
            <p14:sldId id="268"/>
            <p14:sldId id="285"/>
            <p14:sldId id="288"/>
            <p14:sldId id="287"/>
            <p14:sldId id="301"/>
            <p14:sldId id="269"/>
            <p14:sldId id="290"/>
            <p14:sldId id="291"/>
            <p14:sldId id="294"/>
            <p14:sldId id="293"/>
            <p14:sldId id="292"/>
            <p14:sldId id="299"/>
            <p14:sldId id="295"/>
            <p14:sldId id="296"/>
            <p14:sldId id="297"/>
            <p14:sldId id="298"/>
            <p14:sldId id="259"/>
          </p14:sldIdLst>
        </p14:section>
      </p14:sectionLst>
    </p:ext>
    <p:ext uri="{EFAFB233-063F-42B5-8137-9DF3F51BA10A}">
      <p15:sldGuideLst xmlns:p15="http://schemas.microsoft.com/office/powerpoint/2012/main">
        <p15:guide id="1" orient="horz" pos="3954">
          <p15:clr>
            <a:srgbClr val="A4A3A4"/>
          </p15:clr>
        </p15:guide>
        <p15:guide id="2" pos="527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182" autoAdjust="0"/>
  </p:normalViewPr>
  <p:slideViewPr>
    <p:cSldViewPr snapToGrid="0">
      <p:cViewPr varScale="1">
        <p:scale>
          <a:sx n="58" d="100"/>
          <a:sy n="58" d="100"/>
        </p:scale>
        <p:origin x="1776" y="102"/>
      </p:cViewPr>
      <p:guideLst>
        <p:guide orient="horz" pos="3954"/>
        <p:guide pos="527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79768" y="4715907"/>
            <a:ext cx="5438140" cy="4467701"/>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87379504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536128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6d8667f227_0_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6d8667f227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945510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6d8667f227_0_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6d8667f227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90971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6d8667f227_0_20: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6d8667f227_0_20: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365787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6d8667f227_0_0: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6d8667f227_0_0: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77354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6d8667f227_0_1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6d8667f227_0_12: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453981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6d8667f227_0_1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6d8667f227_0_12: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914633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6d8667f227_0_1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6d8667f227_0_12: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862035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6d8667f227_0_1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6d8667f227_0_12: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082071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6d8667f227_0_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6d8667f227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494163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6d8667f227_0_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6d8667f227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993566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6d8667f227_0_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6d8667f227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343677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570491" y="1817315"/>
            <a:ext cx="15594600" cy="5010000"/>
          </a:xfrm>
          <a:prstGeom prst="rect">
            <a:avLst/>
          </a:prstGeom>
        </p:spPr>
        <p:txBody>
          <a:bodyPr spcFirstLastPara="1" wrap="square" lIns="185925" tIns="185925" rIns="185925" bIns="185925" anchor="b" anchorCtr="0">
            <a:noAutofit/>
          </a:bodyPr>
          <a:lstStyle>
            <a:lvl1pPr lvl="0" algn="ctr">
              <a:spcBef>
                <a:spcPts val="0"/>
              </a:spcBef>
              <a:spcAft>
                <a:spcPts val="0"/>
              </a:spcAft>
              <a:buSzPts val="10600"/>
              <a:buNone/>
              <a:defRPr sz="10600"/>
            </a:lvl1pPr>
            <a:lvl2pPr lvl="1" algn="ctr">
              <a:spcBef>
                <a:spcPts val="0"/>
              </a:spcBef>
              <a:spcAft>
                <a:spcPts val="0"/>
              </a:spcAft>
              <a:buSzPts val="10600"/>
              <a:buNone/>
              <a:defRPr sz="10600"/>
            </a:lvl2pPr>
            <a:lvl3pPr lvl="2" algn="ctr">
              <a:spcBef>
                <a:spcPts val="0"/>
              </a:spcBef>
              <a:spcAft>
                <a:spcPts val="0"/>
              </a:spcAft>
              <a:buSzPts val="10600"/>
              <a:buNone/>
              <a:defRPr sz="10600"/>
            </a:lvl3pPr>
            <a:lvl4pPr lvl="3" algn="ctr">
              <a:spcBef>
                <a:spcPts val="0"/>
              </a:spcBef>
              <a:spcAft>
                <a:spcPts val="0"/>
              </a:spcAft>
              <a:buSzPts val="10600"/>
              <a:buNone/>
              <a:defRPr sz="10600"/>
            </a:lvl4pPr>
            <a:lvl5pPr lvl="4" algn="ctr">
              <a:spcBef>
                <a:spcPts val="0"/>
              </a:spcBef>
              <a:spcAft>
                <a:spcPts val="0"/>
              </a:spcAft>
              <a:buSzPts val="10600"/>
              <a:buNone/>
              <a:defRPr sz="10600"/>
            </a:lvl5pPr>
            <a:lvl6pPr lvl="5" algn="ctr">
              <a:spcBef>
                <a:spcPts val="0"/>
              </a:spcBef>
              <a:spcAft>
                <a:spcPts val="0"/>
              </a:spcAft>
              <a:buSzPts val="10600"/>
              <a:buNone/>
              <a:defRPr sz="10600"/>
            </a:lvl6pPr>
            <a:lvl7pPr lvl="6" algn="ctr">
              <a:spcBef>
                <a:spcPts val="0"/>
              </a:spcBef>
              <a:spcAft>
                <a:spcPts val="0"/>
              </a:spcAft>
              <a:buSzPts val="10600"/>
              <a:buNone/>
              <a:defRPr sz="10600"/>
            </a:lvl7pPr>
            <a:lvl8pPr lvl="7" algn="ctr">
              <a:spcBef>
                <a:spcPts val="0"/>
              </a:spcBef>
              <a:spcAft>
                <a:spcPts val="0"/>
              </a:spcAft>
              <a:buSzPts val="10600"/>
              <a:buNone/>
              <a:defRPr sz="10600"/>
            </a:lvl8pPr>
            <a:lvl9pPr lvl="8" algn="ctr">
              <a:spcBef>
                <a:spcPts val="0"/>
              </a:spcBef>
              <a:spcAft>
                <a:spcPts val="0"/>
              </a:spcAft>
              <a:buSzPts val="10600"/>
              <a:buNone/>
              <a:defRPr sz="10600"/>
            </a:lvl9pPr>
          </a:lstStyle>
          <a:p>
            <a:endParaRPr/>
          </a:p>
        </p:txBody>
      </p:sp>
      <p:sp>
        <p:nvSpPr>
          <p:cNvPr id="11" name="Google Shape;11;p2"/>
          <p:cNvSpPr txBox="1">
            <a:spLocks noGrp="1"/>
          </p:cNvSpPr>
          <p:nvPr>
            <p:ph type="subTitle" idx="1"/>
          </p:nvPr>
        </p:nvSpPr>
        <p:spPr>
          <a:xfrm>
            <a:off x="570476" y="6917364"/>
            <a:ext cx="15594600" cy="1934400"/>
          </a:xfrm>
          <a:prstGeom prst="rect">
            <a:avLst/>
          </a:prstGeom>
        </p:spPr>
        <p:txBody>
          <a:bodyPr spcFirstLastPara="1" wrap="square" lIns="185925" tIns="185925" rIns="185925" bIns="185925" anchor="t" anchorCtr="0">
            <a:noAutofit/>
          </a:bodyPr>
          <a:lstStyle>
            <a:lvl1pPr lvl="0" algn="ctr">
              <a:lnSpc>
                <a:spcPct val="100000"/>
              </a:lnSpc>
              <a:spcBef>
                <a:spcPts val="0"/>
              </a:spcBef>
              <a:spcAft>
                <a:spcPts val="0"/>
              </a:spcAft>
              <a:buSzPts val="5700"/>
              <a:buNone/>
              <a:defRPr sz="5700"/>
            </a:lvl1pPr>
            <a:lvl2pPr lvl="1" algn="ctr">
              <a:lnSpc>
                <a:spcPct val="100000"/>
              </a:lnSpc>
              <a:spcBef>
                <a:spcPts val="0"/>
              </a:spcBef>
              <a:spcAft>
                <a:spcPts val="0"/>
              </a:spcAft>
              <a:buSzPts val="5700"/>
              <a:buNone/>
              <a:defRPr sz="5700"/>
            </a:lvl2pPr>
            <a:lvl3pPr lvl="2" algn="ctr">
              <a:lnSpc>
                <a:spcPct val="100000"/>
              </a:lnSpc>
              <a:spcBef>
                <a:spcPts val="0"/>
              </a:spcBef>
              <a:spcAft>
                <a:spcPts val="0"/>
              </a:spcAft>
              <a:buSzPts val="5700"/>
              <a:buNone/>
              <a:defRPr sz="5700"/>
            </a:lvl3pPr>
            <a:lvl4pPr lvl="3" algn="ctr">
              <a:lnSpc>
                <a:spcPct val="100000"/>
              </a:lnSpc>
              <a:spcBef>
                <a:spcPts val="0"/>
              </a:spcBef>
              <a:spcAft>
                <a:spcPts val="0"/>
              </a:spcAft>
              <a:buSzPts val="5700"/>
              <a:buNone/>
              <a:defRPr sz="5700"/>
            </a:lvl4pPr>
            <a:lvl5pPr lvl="4" algn="ctr">
              <a:lnSpc>
                <a:spcPct val="100000"/>
              </a:lnSpc>
              <a:spcBef>
                <a:spcPts val="0"/>
              </a:spcBef>
              <a:spcAft>
                <a:spcPts val="0"/>
              </a:spcAft>
              <a:buSzPts val="5700"/>
              <a:buNone/>
              <a:defRPr sz="5700"/>
            </a:lvl5pPr>
            <a:lvl6pPr lvl="5" algn="ctr">
              <a:lnSpc>
                <a:spcPct val="100000"/>
              </a:lnSpc>
              <a:spcBef>
                <a:spcPts val="0"/>
              </a:spcBef>
              <a:spcAft>
                <a:spcPts val="0"/>
              </a:spcAft>
              <a:buSzPts val="5700"/>
              <a:buNone/>
              <a:defRPr sz="5700"/>
            </a:lvl6pPr>
            <a:lvl7pPr lvl="6" algn="ctr">
              <a:lnSpc>
                <a:spcPct val="100000"/>
              </a:lnSpc>
              <a:spcBef>
                <a:spcPts val="0"/>
              </a:spcBef>
              <a:spcAft>
                <a:spcPts val="0"/>
              </a:spcAft>
              <a:buSzPts val="5700"/>
              <a:buNone/>
              <a:defRPr sz="5700"/>
            </a:lvl7pPr>
            <a:lvl8pPr lvl="7" algn="ctr">
              <a:lnSpc>
                <a:spcPct val="100000"/>
              </a:lnSpc>
              <a:spcBef>
                <a:spcPts val="0"/>
              </a:spcBef>
              <a:spcAft>
                <a:spcPts val="0"/>
              </a:spcAft>
              <a:buSzPts val="5700"/>
              <a:buNone/>
              <a:defRPr sz="5700"/>
            </a:lvl8pPr>
            <a:lvl9pPr lvl="8" algn="ctr">
              <a:lnSpc>
                <a:spcPct val="100000"/>
              </a:lnSpc>
              <a:spcBef>
                <a:spcPts val="0"/>
              </a:spcBef>
              <a:spcAft>
                <a:spcPts val="0"/>
              </a:spcAft>
              <a:buSzPts val="5700"/>
              <a:buNone/>
              <a:defRPr sz="5700"/>
            </a:lvl9pPr>
          </a:lstStyle>
          <a:p>
            <a:endParaRPr/>
          </a:p>
        </p:txBody>
      </p:sp>
      <p:sp>
        <p:nvSpPr>
          <p:cNvPr id="12" name="Google Shape;12;p2"/>
          <p:cNvSpPr txBox="1">
            <a:spLocks noGrp="1"/>
          </p:cNvSpPr>
          <p:nvPr>
            <p:ph type="sldNum" idx="12"/>
          </p:nvPr>
        </p:nvSpPr>
        <p:spPr>
          <a:xfrm>
            <a:off x="15506363" y="11381703"/>
            <a:ext cx="1004100" cy="960600"/>
          </a:xfrm>
          <a:prstGeom prst="rect">
            <a:avLst/>
          </a:prstGeom>
        </p:spPr>
        <p:txBody>
          <a:bodyPr spcFirstLastPara="1" wrap="square" lIns="185925" tIns="185925" rIns="185925" bIns="1859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570476" y="2699764"/>
            <a:ext cx="15594600" cy="4792500"/>
          </a:xfrm>
          <a:prstGeom prst="rect">
            <a:avLst/>
          </a:prstGeom>
        </p:spPr>
        <p:txBody>
          <a:bodyPr spcFirstLastPara="1" wrap="square" lIns="185925" tIns="185925" rIns="185925" bIns="185925" anchor="b" anchorCtr="0">
            <a:noAutofit/>
          </a:bodyPr>
          <a:lstStyle>
            <a:lvl1pPr lvl="0" algn="ctr">
              <a:spcBef>
                <a:spcPts val="0"/>
              </a:spcBef>
              <a:spcAft>
                <a:spcPts val="0"/>
              </a:spcAft>
              <a:buSzPts val="24400"/>
              <a:buNone/>
              <a:defRPr sz="24400"/>
            </a:lvl1pPr>
            <a:lvl2pPr lvl="1" algn="ctr">
              <a:spcBef>
                <a:spcPts val="0"/>
              </a:spcBef>
              <a:spcAft>
                <a:spcPts val="0"/>
              </a:spcAft>
              <a:buSzPts val="24400"/>
              <a:buNone/>
              <a:defRPr sz="24400"/>
            </a:lvl2pPr>
            <a:lvl3pPr lvl="2" algn="ctr">
              <a:spcBef>
                <a:spcPts val="0"/>
              </a:spcBef>
              <a:spcAft>
                <a:spcPts val="0"/>
              </a:spcAft>
              <a:buSzPts val="24400"/>
              <a:buNone/>
              <a:defRPr sz="24400"/>
            </a:lvl3pPr>
            <a:lvl4pPr lvl="3" algn="ctr">
              <a:spcBef>
                <a:spcPts val="0"/>
              </a:spcBef>
              <a:spcAft>
                <a:spcPts val="0"/>
              </a:spcAft>
              <a:buSzPts val="24400"/>
              <a:buNone/>
              <a:defRPr sz="24400"/>
            </a:lvl4pPr>
            <a:lvl5pPr lvl="4" algn="ctr">
              <a:spcBef>
                <a:spcPts val="0"/>
              </a:spcBef>
              <a:spcAft>
                <a:spcPts val="0"/>
              </a:spcAft>
              <a:buSzPts val="24400"/>
              <a:buNone/>
              <a:defRPr sz="24400"/>
            </a:lvl5pPr>
            <a:lvl6pPr lvl="5" algn="ctr">
              <a:spcBef>
                <a:spcPts val="0"/>
              </a:spcBef>
              <a:spcAft>
                <a:spcPts val="0"/>
              </a:spcAft>
              <a:buSzPts val="24400"/>
              <a:buNone/>
              <a:defRPr sz="24400"/>
            </a:lvl6pPr>
            <a:lvl7pPr lvl="6" algn="ctr">
              <a:spcBef>
                <a:spcPts val="0"/>
              </a:spcBef>
              <a:spcAft>
                <a:spcPts val="0"/>
              </a:spcAft>
              <a:buSzPts val="24400"/>
              <a:buNone/>
              <a:defRPr sz="24400"/>
            </a:lvl7pPr>
            <a:lvl8pPr lvl="7" algn="ctr">
              <a:spcBef>
                <a:spcPts val="0"/>
              </a:spcBef>
              <a:spcAft>
                <a:spcPts val="0"/>
              </a:spcAft>
              <a:buSzPts val="24400"/>
              <a:buNone/>
              <a:defRPr sz="24400"/>
            </a:lvl8pPr>
            <a:lvl9pPr lvl="8" algn="ctr">
              <a:spcBef>
                <a:spcPts val="0"/>
              </a:spcBef>
              <a:spcAft>
                <a:spcPts val="0"/>
              </a:spcAft>
              <a:buSzPts val="24400"/>
              <a:buNone/>
              <a:defRPr sz="24400"/>
            </a:lvl9pPr>
          </a:lstStyle>
          <a:p>
            <a:r>
              <a:t>xx%</a:t>
            </a:r>
          </a:p>
        </p:txBody>
      </p:sp>
      <p:sp>
        <p:nvSpPr>
          <p:cNvPr id="46" name="Google Shape;46;p11"/>
          <p:cNvSpPr txBox="1">
            <a:spLocks noGrp="1"/>
          </p:cNvSpPr>
          <p:nvPr>
            <p:ph type="body" idx="1"/>
          </p:nvPr>
        </p:nvSpPr>
        <p:spPr>
          <a:xfrm>
            <a:off x="570476" y="7693764"/>
            <a:ext cx="15594600" cy="3174900"/>
          </a:xfrm>
          <a:prstGeom prst="rect">
            <a:avLst/>
          </a:prstGeom>
        </p:spPr>
        <p:txBody>
          <a:bodyPr spcFirstLastPara="1" wrap="square" lIns="185925" tIns="185925" rIns="185925" bIns="185925" anchor="t" anchorCtr="0">
            <a:noAutofit/>
          </a:bodyPr>
          <a:lstStyle>
            <a:lvl1pPr marL="457200" lvl="0" indent="-463550" algn="ctr">
              <a:spcBef>
                <a:spcPts val="0"/>
              </a:spcBef>
              <a:spcAft>
                <a:spcPts val="0"/>
              </a:spcAft>
              <a:buSzPts val="3700"/>
              <a:buChar char="●"/>
              <a:defRPr/>
            </a:lvl1pPr>
            <a:lvl2pPr marL="914400" lvl="1" indent="-406400" algn="ctr">
              <a:spcBef>
                <a:spcPts val="3300"/>
              </a:spcBef>
              <a:spcAft>
                <a:spcPts val="0"/>
              </a:spcAft>
              <a:buSzPts val="2800"/>
              <a:buChar char="○"/>
              <a:defRPr/>
            </a:lvl2pPr>
            <a:lvl3pPr marL="1371600" lvl="2" indent="-406400" algn="ctr">
              <a:spcBef>
                <a:spcPts val="3300"/>
              </a:spcBef>
              <a:spcAft>
                <a:spcPts val="0"/>
              </a:spcAft>
              <a:buSzPts val="2800"/>
              <a:buChar char="■"/>
              <a:defRPr/>
            </a:lvl3pPr>
            <a:lvl4pPr marL="1828800" lvl="3" indent="-406400" algn="ctr">
              <a:spcBef>
                <a:spcPts val="3300"/>
              </a:spcBef>
              <a:spcAft>
                <a:spcPts val="0"/>
              </a:spcAft>
              <a:buSzPts val="2800"/>
              <a:buChar char="●"/>
              <a:defRPr/>
            </a:lvl4pPr>
            <a:lvl5pPr marL="2286000" lvl="4" indent="-406400" algn="ctr">
              <a:spcBef>
                <a:spcPts val="3300"/>
              </a:spcBef>
              <a:spcAft>
                <a:spcPts val="0"/>
              </a:spcAft>
              <a:buSzPts val="2800"/>
              <a:buChar char="○"/>
              <a:defRPr/>
            </a:lvl5pPr>
            <a:lvl6pPr marL="2743200" lvl="5" indent="-406400" algn="ctr">
              <a:spcBef>
                <a:spcPts val="3300"/>
              </a:spcBef>
              <a:spcAft>
                <a:spcPts val="0"/>
              </a:spcAft>
              <a:buSzPts val="2800"/>
              <a:buChar char="■"/>
              <a:defRPr/>
            </a:lvl6pPr>
            <a:lvl7pPr marL="3200400" lvl="6" indent="-406400" algn="ctr">
              <a:spcBef>
                <a:spcPts val="3300"/>
              </a:spcBef>
              <a:spcAft>
                <a:spcPts val="0"/>
              </a:spcAft>
              <a:buSzPts val="2800"/>
              <a:buChar char="●"/>
              <a:defRPr/>
            </a:lvl7pPr>
            <a:lvl8pPr marL="3657600" lvl="7" indent="-406400" algn="ctr">
              <a:spcBef>
                <a:spcPts val="3300"/>
              </a:spcBef>
              <a:spcAft>
                <a:spcPts val="0"/>
              </a:spcAft>
              <a:buSzPts val="2800"/>
              <a:buChar char="○"/>
              <a:defRPr/>
            </a:lvl8pPr>
            <a:lvl9pPr marL="4114800" lvl="8" indent="-406400" algn="ctr">
              <a:spcBef>
                <a:spcPts val="3300"/>
              </a:spcBef>
              <a:spcAft>
                <a:spcPts val="3300"/>
              </a:spcAft>
              <a:buSzPts val="2800"/>
              <a:buChar char="■"/>
              <a:defRPr/>
            </a:lvl9pPr>
          </a:lstStyle>
          <a:p>
            <a:endParaRPr/>
          </a:p>
        </p:txBody>
      </p:sp>
      <p:sp>
        <p:nvSpPr>
          <p:cNvPr id="47" name="Google Shape;47;p11"/>
          <p:cNvSpPr txBox="1">
            <a:spLocks noGrp="1"/>
          </p:cNvSpPr>
          <p:nvPr>
            <p:ph type="sldNum" idx="12"/>
          </p:nvPr>
        </p:nvSpPr>
        <p:spPr>
          <a:xfrm>
            <a:off x="15506363" y="11381703"/>
            <a:ext cx="1004100" cy="960600"/>
          </a:xfrm>
          <a:prstGeom prst="rect">
            <a:avLst/>
          </a:prstGeom>
        </p:spPr>
        <p:txBody>
          <a:bodyPr spcFirstLastPara="1" wrap="square" lIns="185925" tIns="185925" rIns="185925" bIns="1859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5506363" y="11381703"/>
            <a:ext cx="1004100" cy="960600"/>
          </a:xfrm>
          <a:prstGeom prst="rect">
            <a:avLst/>
          </a:prstGeom>
        </p:spPr>
        <p:txBody>
          <a:bodyPr spcFirstLastPara="1" wrap="square" lIns="185925" tIns="185925" rIns="185925" bIns="1859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570476" y="5249667"/>
            <a:ext cx="15594600" cy="2054700"/>
          </a:xfrm>
          <a:prstGeom prst="rect">
            <a:avLst/>
          </a:prstGeom>
        </p:spPr>
        <p:txBody>
          <a:bodyPr spcFirstLastPara="1" wrap="square" lIns="185925" tIns="185925" rIns="185925" bIns="185925" anchor="ctr" anchorCtr="0">
            <a:noAutofit/>
          </a:bodyPr>
          <a:lstStyle>
            <a:lvl1pPr lvl="0" algn="ctr">
              <a:spcBef>
                <a:spcPts val="0"/>
              </a:spcBef>
              <a:spcAft>
                <a:spcPts val="0"/>
              </a:spcAft>
              <a:buSzPts val="7300"/>
              <a:buNone/>
              <a:defRPr sz="7300"/>
            </a:lvl1pPr>
            <a:lvl2pPr lvl="1" algn="ctr">
              <a:spcBef>
                <a:spcPts val="0"/>
              </a:spcBef>
              <a:spcAft>
                <a:spcPts val="0"/>
              </a:spcAft>
              <a:buSzPts val="7300"/>
              <a:buNone/>
              <a:defRPr sz="7300"/>
            </a:lvl2pPr>
            <a:lvl3pPr lvl="2" algn="ctr">
              <a:spcBef>
                <a:spcPts val="0"/>
              </a:spcBef>
              <a:spcAft>
                <a:spcPts val="0"/>
              </a:spcAft>
              <a:buSzPts val="7300"/>
              <a:buNone/>
              <a:defRPr sz="7300"/>
            </a:lvl3pPr>
            <a:lvl4pPr lvl="3" algn="ctr">
              <a:spcBef>
                <a:spcPts val="0"/>
              </a:spcBef>
              <a:spcAft>
                <a:spcPts val="0"/>
              </a:spcAft>
              <a:buSzPts val="7300"/>
              <a:buNone/>
              <a:defRPr sz="7300"/>
            </a:lvl4pPr>
            <a:lvl5pPr lvl="4" algn="ctr">
              <a:spcBef>
                <a:spcPts val="0"/>
              </a:spcBef>
              <a:spcAft>
                <a:spcPts val="0"/>
              </a:spcAft>
              <a:buSzPts val="7300"/>
              <a:buNone/>
              <a:defRPr sz="7300"/>
            </a:lvl5pPr>
            <a:lvl6pPr lvl="5" algn="ctr">
              <a:spcBef>
                <a:spcPts val="0"/>
              </a:spcBef>
              <a:spcAft>
                <a:spcPts val="0"/>
              </a:spcAft>
              <a:buSzPts val="7300"/>
              <a:buNone/>
              <a:defRPr sz="7300"/>
            </a:lvl6pPr>
            <a:lvl7pPr lvl="6" algn="ctr">
              <a:spcBef>
                <a:spcPts val="0"/>
              </a:spcBef>
              <a:spcAft>
                <a:spcPts val="0"/>
              </a:spcAft>
              <a:buSzPts val="7300"/>
              <a:buNone/>
              <a:defRPr sz="7300"/>
            </a:lvl7pPr>
            <a:lvl8pPr lvl="7" algn="ctr">
              <a:spcBef>
                <a:spcPts val="0"/>
              </a:spcBef>
              <a:spcAft>
                <a:spcPts val="0"/>
              </a:spcAft>
              <a:buSzPts val="7300"/>
              <a:buNone/>
              <a:defRPr sz="7300"/>
            </a:lvl8pPr>
            <a:lvl9pPr lvl="8" algn="ctr">
              <a:spcBef>
                <a:spcPts val="0"/>
              </a:spcBef>
              <a:spcAft>
                <a:spcPts val="0"/>
              </a:spcAft>
              <a:buSzPts val="7300"/>
              <a:buNone/>
              <a:defRPr sz="7300"/>
            </a:lvl9pPr>
          </a:lstStyle>
          <a:p>
            <a:endParaRPr/>
          </a:p>
        </p:txBody>
      </p:sp>
      <p:sp>
        <p:nvSpPr>
          <p:cNvPr id="15" name="Google Shape;15;p3"/>
          <p:cNvSpPr txBox="1">
            <a:spLocks noGrp="1"/>
          </p:cNvSpPr>
          <p:nvPr>
            <p:ph type="sldNum" idx="12"/>
          </p:nvPr>
        </p:nvSpPr>
        <p:spPr>
          <a:xfrm>
            <a:off x="15506363" y="11381703"/>
            <a:ext cx="1004100" cy="960600"/>
          </a:xfrm>
          <a:prstGeom prst="rect">
            <a:avLst/>
          </a:prstGeom>
        </p:spPr>
        <p:txBody>
          <a:bodyPr spcFirstLastPara="1" wrap="square" lIns="185925" tIns="185925" rIns="185925" bIns="1859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570476" y="1086191"/>
            <a:ext cx="15594600" cy="1397700"/>
          </a:xfrm>
          <a:prstGeom prst="rect">
            <a:avLst/>
          </a:prstGeom>
        </p:spPr>
        <p:txBody>
          <a:bodyPr spcFirstLastPara="1" wrap="square" lIns="185925" tIns="185925" rIns="185925" bIns="185925" anchor="t" anchorCtr="0">
            <a:noAutofit/>
          </a:bodyPr>
          <a:lstStyle>
            <a:lvl1pPr lvl="0">
              <a:spcBef>
                <a:spcPts val="0"/>
              </a:spcBef>
              <a:spcAft>
                <a:spcPts val="0"/>
              </a:spcAft>
              <a:buSzPts val="5700"/>
              <a:buNone/>
              <a:defRPr/>
            </a:lvl1pPr>
            <a:lvl2pPr lvl="1">
              <a:spcBef>
                <a:spcPts val="0"/>
              </a:spcBef>
              <a:spcAft>
                <a:spcPts val="0"/>
              </a:spcAft>
              <a:buSzPts val="5700"/>
              <a:buNone/>
              <a:defRPr/>
            </a:lvl2pPr>
            <a:lvl3pPr lvl="2">
              <a:spcBef>
                <a:spcPts val="0"/>
              </a:spcBef>
              <a:spcAft>
                <a:spcPts val="0"/>
              </a:spcAft>
              <a:buSzPts val="5700"/>
              <a:buNone/>
              <a:defRPr/>
            </a:lvl3pPr>
            <a:lvl4pPr lvl="3">
              <a:spcBef>
                <a:spcPts val="0"/>
              </a:spcBef>
              <a:spcAft>
                <a:spcPts val="0"/>
              </a:spcAft>
              <a:buSzPts val="5700"/>
              <a:buNone/>
              <a:defRPr/>
            </a:lvl4pPr>
            <a:lvl5pPr lvl="4">
              <a:spcBef>
                <a:spcPts val="0"/>
              </a:spcBef>
              <a:spcAft>
                <a:spcPts val="0"/>
              </a:spcAft>
              <a:buSzPts val="5700"/>
              <a:buNone/>
              <a:defRPr/>
            </a:lvl5pPr>
            <a:lvl6pPr lvl="5">
              <a:spcBef>
                <a:spcPts val="0"/>
              </a:spcBef>
              <a:spcAft>
                <a:spcPts val="0"/>
              </a:spcAft>
              <a:buSzPts val="5700"/>
              <a:buNone/>
              <a:defRPr/>
            </a:lvl6pPr>
            <a:lvl7pPr lvl="6">
              <a:spcBef>
                <a:spcPts val="0"/>
              </a:spcBef>
              <a:spcAft>
                <a:spcPts val="0"/>
              </a:spcAft>
              <a:buSzPts val="5700"/>
              <a:buNone/>
              <a:defRPr/>
            </a:lvl7pPr>
            <a:lvl8pPr lvl="7">
              <a:spcBef>
                <a:spcPts val="0"/>
              </a:spcBef>
              <a:spcAft>
                <a:spcPts val="0"/>
              </a:spcAft>
              <a:buSzPts val="5700"/>
              <a:buNone/>
              <a:defRPr/>
            </a:lvl8pPr>
            <a:lvl9pPr lvl="8">
              <a:spcBef>
                <a:spcPts val="0"/>
              </a:spcBef>
              <a:spcAft>
                <a:spcPts val="0"/>
              </a:spcAft>
              <a:buSzPts val="5700"/>
              <a:buNone/>
              <a:defRPr/>
            </a:lvl9pPr>
          </a:lstStyle>
          <a:p>
            <a:endParaRPr/>
          </a:p>
        </p:txBody>
      </p:sp>
      <p:sp>
        <p:nvSpPr>
          <p:cNvPr id="18" name="Google Shape;18;p4"/>
          <p:cNvSpPr txBox="1">
            <a:spLocks noGrp="1"/>
          </p:cNvSpPr>
          <p:nvPr>
            <p:ph type="body" idx="1"/>
          </p:nvPr>
        </p:nvSpPr>
        <p:spPr>
          <a:xfrm>
            <a:off x="570476" y="2812893"/>
            <a:ext cx="15594600" cy="8338500"/>
          </a:xfrm>
          <a:prstGeom prst="rect">
            <a:avLst/>
          </a:prstGeom>
        </p:spPr>
        <p:txBody>
          <a:bodyPr spcFirstLastPara="1" wrap="square" lIns="185925" tIns="185925" rIns="185925" bIns="185925" anchor="t" anchorCtr="0">
            <a:noAutofit/>
          </a:bodyPr>
          <a:lstStyle>
            <a:lvl1pPr marL="457200" lvl="0" indent="-463550">
              <a:spcBef>
                <a:spcPts val="0"/>
              </a:spcBef>
              <a:spcAft>
                <a:spcPts val="0"/>
              </a:spcAft>
              <a:buSzPts val="3700"/>
              <a:buChar char="●"/>
              <a:defRPr/>
            </a:lvl1pPr>
            <a:lvl2pPr marL="914400" lvl="1" indent="-406400">
              <a:spcBef>
                <a:spcPts val="3300"/>
              </a:spcBef>
              <a:spcAft>
                <a:spcPts val="0"/>
              </a:spcAft>
              <a:buSzPts val="2800"/>
              <a:buChar char="○"/>
              <a:defRPr/>
            </a:lvl2pPr>
            <a:lvl3pPr marL="1371600" lvl="2" indent="-406400">
              <a:spcBef>
                <a:spcPts val="3300"/>
              </a:spcBef>
              <a:spcAft>
                <a:spcPts val="0"/>
              </a:spcAft>
              <a:buSzPts val="2800"/>
              <a:buChar char="■"/>
              <a:defRPr/>
            </a:lvl3pPr>
            <a:lvl4pPr marL="1828800" lvl="3" indent="-406400">
              <a:spcBef>
                <a:spcPts val="3300"/>
              </a:spcBef>
              <a:spcAft>
                <a:spcPts val="0"/>
              </a:spcAft>
              <a:buSzPts val="2800"/>
              <a:buChar char="●"/>
              <a:defRPr/>
            </a:lvl4pPr>
            <a:lvl5pPr marL="2286000" lvl="4" indent="-406400">
              <a:spcBef>
                <a:spcPts val="3300"/>
              </a:spcBef>
              <a:spcAft>
                <a:spcPts val="0"/>
              </a:spcAft>
              <a:buSzPts val="2800"/>
              <a:buChar char="○"/>
              <a:defRPr/>
            </a:lvl5pPr>
            <a:lvl6pPr marL="2743200" lvl="5" indent="-406400">
              <a:spcBef>
                <a:spcPts val="3300"/>
              </a:spcBef>
              <a:spcAft>
                <a:spcPts val="0"/>
              </a:spcAft>
              <a:buSzPts val="2800"/>
              <a:buChar char="■"/>
              <a:defRPr/>
            </a:lvl6pPr>
            <a:lvl7pPr marL="3200400" lvl="6" indent="-406400">
              <a:spcBef>
                <a:spcPts val="3300"/>
              </a:spcBef>
              <a:spcAft>
                <a:spcPts val="0"/>
              </a:spcAft>
              <a:buSzPts val="2800"/>
              <a:buChar char="●"/>
              <a:defRPr/>
            </a:lvl7pPr>
            <a:lvl8pPr marL="3657600" lvl="7" indent="-406400">
              <a:spcBef>
                <a:spcPts val="3300"/>
              </a:spcBef>
              <a:spcAft>
                <a:spcPts val="0"/>
              </a:spcAft>
              <a:buSzPts val="2800"/>
              <a:buChar char="○"/>
              <a:defRPr/>
            </a:lvl8pPr>
            <a:lvl9pPr marL="4114800" lvl="8" indent="-406400">
              <a:spcBef>
                <a:spcPts val="3300"/>
              </a:spcBef>
              <a:spcAft>
                <a:spcPts val="3300"/>
              </a:spcAft>
              <a:buSzPts val="2800"/>
              <a:buChar char="■"/>
              <a:defRPr/>
            </a:lvl9pPr>
          </a:lstStyle>
          <a:p>
            <a:endParaRPr/>
          </a:p>
        </p:txBody>
      </p:sp>
      <p:sp>
        <p:nvSpPr>
          <p:cNvPr id="19" name="Google Shape;19;p4"/>
          <p:cNvSpPr txBox="1">
            <a:spLocks noGrp="1"/>
          </p:cNvSpPr>
          <p:nvPr>
            <p:ph type="sldNum" idx="12"/>
          </p:nvPr>
        </p:nvSpPr>
        <p:spPr>
          <a:xfrm>
            <a:off x="15506363" y="11381703"/>
            <a:ext cx="1004100" cy="960600"/>
          </a:xfrm>
          <a:prstGeom prst="rect">
            <a:avLst/>
          </a:prstGeom>
        </p:spPr>
        <p:txBody>
          <a:bodyPr spcFirstLastPara="1" wrap="square" lIns="185925" tIns="185925" rIns="185925" bIns="1859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570476" y="1086191"/>
            <a:ext cx="15594600" cy="1397700"/>
          </a:xfrm>
          <a:prstGeom prst="rect">
            <a:avLst/>
          </a:prstGeom>
        </p:spPr>
        <p:txBody>
          <a:bodyPr spcFirstLastPara="1" wrap="square" lIns="185925" tIns="185925" rIns="185925" bIns="185925" anchor="t" anchorCtr="0">
            <a:noAutofit/>
          </a:bodyPr>
          <a:lstStyle>
            <a:lvl1pPr lvl="0">
              <a:spcBef>
                <a:spcPts val="0"/>
              </a:spcBef>
              <a:spcAft>
                <a:spcPts val="0"/>
              </a:spcAft>
              <a:buSzPts val="5700"/>
              <a:buNone/>
              <a:defRPr/>
            </a:lvl1pPr>
            <a:lvl2pPr lvl="1">
              <a:spcBef>
                <a:spcPts val="0"/>
              </a:spcBef>
              <a:spcAft>
                <a:spcPts val="0"/>
              </a:spcAft>
              <a:buSzPts val="5700"/>
              <a:buNone/>
              <a:defRPr/>
            </a:lvl2pPr>
            <a:lvl3pPr lvl="2">
              <a:spcBef>
                <a:spcPts val="0"/>
              </a:spcBef>
              <a:spcAft>
                <a:spcPts val="0"/>
              </a:spcAft>
              <a:buSzPts val="5700"/>
              <a:buNone/>
              <a:defRPr/>
            </a:lvl3pPr>
            <a:lvl4pPr lvl="3">
              <a:spcBef>
                <a:spcPts val="0"/>
              </a:spcBef>
              <a:spcAft>
                <a:spcPts val="0"/>
              </a:spcAft>
              <a:buSzPts val="5700"/>
              <a:buNone/>
              <a:defRPr/>
            </a:lvl4pPr>
            <a:lvl5pPr lvl="4">
              <a:spcBef>
                <a:spcPts val="0"/>
              </a:spcBef>
              <a:spcAft>
                <a:spcPts val="0"/>
              </a:spcAft>
              <a:buSzPts val="5700"/>
              <a:buNone/>
              <a:defRPr/>
            </a:lvl5pPr>
            <a:lvl6pPr lvl="5">
              <a:spcBef>
                <a:spcPts val="0"/>
              </a:spcBef>
              <a:spcAft>
                <a:spcPts val="0"/>
              </a:spcAft>
              <a:buSzPts val="5700"/>
              <a:buNone/>
              <a:defRPr/>
            </a:lvl6pPr>
            <a:lvl7pPr lvl="6">
              <a:spcBef>
                <a:spcPts val="0"/>
              </a:spcBef>
              <a:spcAft>
                <a:spcPts val="0"/>
              </a:spcAft>
              <a:buSzPts val="5700"/>
              <a:buNone/>
              <a:defRPr/>
            </a:lvl7pPr>
            <a:lvl8pPr lvl="7">
              <a:spcBef>
                <a:spcPts val="0"/>
              </a:spcBef>
              <a:spcAft>
                <a:spcPts val="0"/>
              </a:spcAft>
              <a:buSzPts val="5700"/>
              <a:buNone/>
              <a:defRPr/>
            </a:lvl8pPr>
            <a:lvl9pPr lvl="8">
              <a:spcBef>
                <a:spcPts val="0"/>
              </a:spcBef>
              <a:spcAft>
                <a:spcPts val="0"/>
              </a:spcAft>
              <a:buSzPts val="5700"/>
              <a:buNone/>
              <a:defRPr/>
            </a:lvl9pPr>
          </a:lstStyle>
          <a:p>
            <a:endParaRPr/>
          </a:p>
        </p:txBody>
      </p:sp>
      <p:sp>
        <p:nvSpPr>
          <p:cNvPr id="22" name="Google Shape;22;p5"/>
          <p:cNvSpPr txBox="1">
            <a:spLocks noGrp="1"/>
          </p:cNvSpPr>
          <p:nvPr>
            <p:ph type="body" idx="1"/>
          </p:nvPr>
        </p:nvSpPr>
        <p:spPr>
          <a:xfrm>
            <a:off x="570476" y="2812893"/>
            <a:ext cx="7320600" cy="8338500"/>
          </a:xfrm>
          <a:prstGeom prst="rect">
            <a:avLst/>
          </a:prstGeom>
        </p:spPr>
        <p:txBody>
          <a:bodyPr spcFirstLastPara="1" wrap="square" lIns="185925" tIns="185925" rIns="185925" bIns="185925" anchor="t" anchorCtr="0">
            <a:noAutofit/>
          </a:bodyPr>
          <a:lstStyle>
            <a:lvl1pPr marL="457200" lvl="0" indent="-406400">
              <a:spcBef>
                <a:spcPts val="0"/>
              </a:spcBef>
              <a:spcAft>
                <a:spcPts val="0"/>
              </a:spcAft>
              <a:buSzPts val="2800"/>
              <a:buChar char="●"/>
              <a:defRPr sz="2800"/>
            </a:lvl1pPr>
            <a:lvl2pPr marL="914400" lvl="1" indent="-381000">
              <a:spcBef>
                <a:spcPts val="3300"/>
              </a:spcBef>
              <a:spcAft>
                <a:spcPts val="0"/>
              </a:spcAft>
              <a:buSzPts val="2400"/>
              <a:buChar char="○"/>
              <a:defRPr sz="2400"/>
            </a:lvl2pPr>
            <a:lvl3pPr marL="1371600" lvl="2" indent="-381000">
              <a:spcBef>
                <a:spcPts val="3300"/>
              </a:spcBef>
              <a:spcAft>
                <a:spcPts val="0"/>
              </a:spcAft>
              <a:buSzPts val="2400"/>
              <a:buChar char="■"/>
              <a:defRPr sz="2400"/>
            </a:lvl3pPr>
            <a:lvl4pPr marL="1828800" lvl="3" indent="-381000">
              <a:spcBef>
                <a:spcPts val="3300"/>
              </a:spcBef>
              <a:spcAft>
                <a:spcPts val="0"/>
              </a:spcAft>
              <a:buSzPts val="2400"/>
              <a:buChar char="●"/>
              <a:defRPr sz="2400"/>
            </a:lvl4pPr>
            <a:lvl5pPr marL="2286000" lvl="4" indent="-381000">
              <a:spcBef>
                <a:spcPts val="3300"/>
              </a:spcBef>
              <a:spcAft>
                <a:spcPts val="0"/>
              </a:spcAft>
              <a:buSzPts val="2400"/>
              <a:buChar char="○"/>
              <a:defRPr sz="2400"/>
            </a:lvl5pPr>
            <a:lvl6pPr marL="2743200" lvl="5" indent="-381000">
              <a:spcBef>
                <a:spcPts val="3300"/>
              </a:spcBef>
              <a:spcAft>
                <a:spcPts val="0"/>
              </a:spcAft>
              <a:buSzPts val="2400"/>
              <a:buChar char="■"/>
              <a:defRPr sz="2400"/>
            </a:lvl6pPr>
            <a:lvl7pPr marL="3200400" lvl="6" indent="-381000">
              <a:spcBef>
                <a:spcPts val="3300"/>
              </a:spcBef>
              <a:spcAft>
                <a:spcPts val="0"/>
              </a:spcAft>
              <a:buSzPts val="2400"/>
              <a:buChar char="●"/>
              <a:defRPr sz="2400"/>
            </a:lvl7pPr>
            <a:lvl8pPr marL="3657600" lvl="7" indent="-381000">
              <a:spcBef>
                <a:spcPts val="3300"/>
              </a:spcBef>
              <a:spcAft>
                <a:spcPts val="0"/>
              </a:spcAft>
              <a:buSzPts val="2400"/>
              <a:buChar char="○"/>
              <a:defRPr sz="2400"/>
            </a:lvl8pPr>
            <a:lvl9pPr marL="4114800" lvl="8" indent="-381000">
              <a:spcBef>
                <a:spcPts val="3300"/>
              </a:spcBef>
              <a:spcAft>
                <a:spcPts val="3300"/>
              </a:spcAft>
              <a:buSzPts val="2400"/>
              <a:buChar char="■"/>
              <a:defRPr sz="2400"/>
            </a:lvl9pPr>
          </a:lstStyle>
          <a:p>
            <a:endParaRPr/>
          </a:p>
        </p:txBody>
      </p:sp>
      <p:sp>
        <p:nvSpPr>
          <p:cNvPr id="23" name="Google Shape;23;p5"/>
          <p:cNvSpPr txBox="1">
            <a:spLocks noGrp="1"/>
          </p:cNvSpPr>
          <p:nvPr>
            <p:ph type="body" idx="2"/>
          </p:nvPr>
        </p:nvSpPr>
        <p:spPr>
          <a:xfrm>
            <a:off x="8844299" y="2812893"/>
            <a:ext cx="7320600" cy="8338500"/>
          </a:xfrm>
          <a:prstGeom prst="rect">
            <a:avLst/>
          </a:prstGeom>
        </p:spPr>
        <p:txBody>
          <a:bodyPr spcFirstLastPara="1" wrap="square" lIns="185925" tIns="185925" rIns="185925" bIns="185925" anchor="t" anchorCtr="0">
            <a:noAutofit/>
          </a:bodyPr>
          <a:lstStyle>
            <a:lvl1pPr marL="457200" lvl="0" indent="-406400">
              <a:spcBef>
                <a:spcPts val="0"/>
              </a:spcBef>
              <a:spcAft>
                <a:spcPts val="0"/>
              </a:spcAft>
              <a:buSzPts val="2800"/>
              <a:buChar char="●"/>
              <a:defRPr sz="2800"/>
            </a:lvl1pPr>
            <a:lvl2pPr marL="914400" lvl="1" indent="-381000">
              <a:spcBef>
                <a:spcPts val="3300"/>
              </a:spcBef>
              <a:spcAft>
                <a:spcPts val="0"/>
              </a:spcAft>
              <a:buSzPts val="2400"/>
              <a:buChar char="○"/>
              <a:defRPr sz="2400"/>
            </a:lvl2pPr>
            <a:lvl3pPr marL="1371600" lvl="2" indent="-381000">
              <a:spcBef>
                <a:spcPts val="3300"/>
              </a:spcBef>
              <a:spcAft>
                <a:spcPts val="0"/>
              </a:spcAft>
              <a:buSzPts val="2400"/>
              <a:buChar char="■"/>
              <a:defRPr sz="2400"/>
            </a:lvl3pPr>
            <a:lvl4pPr marL="1828800" lvl="3" indent="-381000">
              <a:spcBef>
                <a:spcPts val="3300"/>
              </a:spcBef>
              <a:spcAft>
                <a:spcPts val="0"/>
              </a:spcAft>
              <a:buSzPts val="2400"/>
              <a:buChar char="●"/>
              <a:defRPr sz="2400"/>
            </a:lvl4pPr>
            <a:lvl5pPr marL="2286000" lvl="4" indent="-381000">
              <a:spcBef>
                <a:spcPts val="3300"/>
              </a:spcBef>
              <a:spcAft>
                <a:spcPts val="0"/>
              </a:spcAft>
              <a:buSzPts val="2400"/>
              <a:buChar char="○"/>
              <a:defRPr sz="2400"/>
            </a:lvl5pPr>
            <a:lvl6pPr marL="2743200" lvl="5" indent="-381000">
              <a:spcBef>
                <a:spcPts val="3300"/>
              </a:spcBef>
              <a:spcAft>
                <a:spcPts val="0"/>
              </a:spcAft>
              <a:buSzPts val="2400"/>
              <a:buChar char="■"/>
              <a:defRPr sz="2400"/>
            </a:lvl6pPr>
            <a:lvl7pPr marL="3200400" lvl="6" indent="-381000">
              <a:spcBef>
                <a:spcPts val="3300"/>
              </a:spcBef>
              <a:spcAft>
                <a:spcPts val="0"/>
              </a:spcAft>
              <a:buSzPts val="2400"/>
              <a:buChar char="●"/>
              <a:defRPr sz="2400"/>
            </a:lvl7pPr>
            <a:lvl8pPr marL="3657600" lvl="7" indent="-381000">
              <a:spcBef>
                <a:spcPts val="3300"/>
              </a:spcBef>
              <a:spcAft>
                <a:spcPts val="0"/>
              </a:spcAft>
              <a:buSzPts val="2400"/>
              <a:buChar char="○"/>
              <a:defRPr sz="2400"/>
            </a:lvl8pPr>
            <a:lvl9pPr marL="4114800" lvl="8" indent="-381000">
              <a:spcBef>
                <a:spcPts val="3300"/>
              </a:spcBef>
              <a:spcAft>
                <a:spcPts val="3300"/>
              </a:spcAft>
              <a:buSzPts val="2400"/>
              <a:buChar char="■"/>
              <a:defRPr sz="2400"/>
            </a:lvl9pPr>
          </a:lstStyle>
          <a:p>
            <a:endParaRPr/>
          </a:p>
        </p:txBody>
      </p:sp>
      <p:sp>
        <p:nvSpPr>
          <p:cNvPr id="24" name="Google Shape;24;p5"/>
          <p:cNvSpPr txBox="1">
            <a:spLocks noGrp="1"/>
          </p:cNvSpPr>
          <p:nvPr>
            <p:ph type="sldNum" idx="12"/>
          </p:nvPr>
        </p:nvSpPr>
        <p:spPr>
          <a:xfrm>
            <a:off x="15506363" y="11381703"/>
            <a:ext cx="1004100" cy="960600"/>
          </a:xfrm>
          <a:prstGeom prst="rect">
            <a:avLst/>
          </a:prstGeom>
        </p:spPr>
        <p:txBody>
          <a:bodyPr spcFirstLastPara="1" wrap="square" lIns="185925" tIns="185925" rIns="185925" bIns="1859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570476" y="1086191"/>
            <a:ext cx="15594600" cy="1397700"/>
          </a:xfrm>
          <a:prstGeom prst="rect">
            <a:avLst/>
          </a:prstGeom>
        </p:spPr>
        <p:txBody>
          <a:bodyPr spcFirstLastPara="1" wrap="square" lIns="185925" tIns="185925" rIns="185925" bIns="185925" anchor="t" anchorCtr="0">
            <a:noAutofit/>
          </a:bodyPr>
          <a:lstStyle>
            <a:lvl1pPr lvl="0">
              <a:spcBef>
                <a:spcPts val="0"/>
              </a:spcBef>
              <a:spcAft>
                <a:spcPts val="0"/>
              </a:spcAft>
              <a:buSzPts val="5700"/>
              <a:buNone/>
              <a:defRPr/>
            </a:lvl1pPr>
            <a:lvl2pPr lvl="1">
              <a:spcBef>
                <a:spcPts val="0"/>
              </a:spcBef>
              <a:spcAft>
                <a:spcPts val="0"/>
              </a:spcAft>
              <a:buSzPts val="5700"/>
              <a:buNone/>
              <a:defRPr/>
            </a:lvl2pPr>
            <a:lvl3pPr lvl="2">
              <a:spcBef>
                <a:spcPts val="0"/>
              </a:spcBef>
              <a:spcAft>
                <a:spcPts val="0"/>
              </a:spcAft>
              <a:buSzPts val="5700"/>
              <a:buNone/>
              <a:defRPr/>
            </a:lvl3pPr>
            <a:lvl4pPr lvl="3">
              <a:spcBef>
                <a:spcPts val="0"/>
              </a:spcBef>
              <a:spcAft>
                <a:spcPts val="0"/>
              </a:spcAft>
              <a:buSzPts val="5700"/>
              <a:buNone/>
              <a:defRPr/>
            </a:lvl4pPr>
            <a:lvl5pPr lvl="4">
              <a:spcBef>
                <a:spcPts val="0"/>
              </a:spcBef>
              <a:spcAft>
                <a:spcPts val="0"/>
              </a:spcAft>
              <a:buSzPts val="5700"/>
              <a:buNone/>
              <a:defRPr/>
            </a:lvl5pPr>
            <a:lvl6pPr lvl="5">
              <a:spcBef>
                <a:spcPts val="0"/>
              </a:spcBef>
              <a:spcAft>
                <a:spcPts val="0"/>
              </a:spcAft>
              <a:buSzPts val="5700"/>
              <a:buNone/>
              <a:defRPr/>
            </a:lvl6pPr>
            <a:lvl7pPr lvl="6">
              <a:spcBef>
                <a:spcPts val="0"/>
              </a:spcBef>
              <a:spcAft>
                <a:spcPts val="0"/>
              </a:spcAft>
              <a:buSzPts val="5700"/>
              <a:buNone/>
              <a:defRPr/>
            </a:lvl7pPr>
            <a:lvl8pPr lvl="7">
              <a:spcBef>
                <a:spcPts val="0"/>
              </a:spcBef>
              <a:spcAft>
                <a:spcPts val="0"/>
              </a:spcAft>
              <a:buSzPts val="5700"/>
              <a:buNone/>
              <a:defRPr/>
            </a:lvl8pPr>
            <a:lvl9pPr lvl="8">
              <a:spcBef>
                <a:spcPts val="0"/>
              </a:spcBef>
              <a:spcAft>
                <a:spcPts val="0"/>
              </a:spcAft>
              <a:buSzPts val="5700"/>
              <a:buNone/>
              <a:defRPr/>
            </a:lvl9pPr>
          </a:lstStyle>
          <a:p>
            <a:endParaRPr/>
          </a:p>
        </p:txBody>
      </p:sp>
      <p:sp>
        <p:nvSpPr>
          <p:cNvPr id="27" name="Google Shape;27;p6"/>
          <p:cNvSpPr txBox="1">
            <a:spLocks noGrp="1"/>
          </p:cNvSpPr>
          <p:nvPr>
            <p:ph type="sldNum" idx="12"/>
          </p:nvPr>
        </p:nvSpPr>
        <p:spPr>
          <a:xfrm>
            <a:off x="15506363" y="11381703"/>
            <a:ext cx="1004100" cy="960600"/>
          </a:xfrm>
          <a:prstGeom prst="rect">
            <a:avLst/>
          </a:prstGeom>
        </p:spPr>
        <p:txBody>
          <a:bodyPr spcFirstLastPara="1" wrap="square" lIns="185925" tIns="185925" rIns="185925" bIns="1859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570476" y="1356076"/>
            <a:ext cx="5139300" cy="1844400"/>
          </a:xfrm>
          <a:prstGeom prst="rect">
            <a:avLst/>
          </a:prstGeom>
        </p:spPr>
        <p:txBody>
          <a:bodyPr spcFirstLastPara="1" wrap="square" lIns="185925" tIns="185925" rIns="185925" bIns="185925" anchor="b" anchorCtr="0">
            <a:noAutofit/>
          </a:bodyPr>
          <a:lstStyle>
            <a:lvl1pPr lvl="0">
              <a:spcBef>
                <a:spcPts val="0"/>
              </a:spcBef>
              <a:spcAft>
                <a:spcPts val="0"/>
              </a:spcAft>
              <a:buSzPts val="4900"/>
              <a:buNone/>
              <a:defRPr sz="4900"/>
            </a:lvl1pPr>
            <a:lvl2pPr lvl="1">
              <a:spcBef>
                <a:spcPts val="0"/>
              </a:spcBef>
              <a:spcAft>
                <a:spcPts val="0"/>
              </a:spcAft>
              <a:buSzPts val="4900"/>
              <a:buNone/>
              <a:defRPr sz="4900"/>
            </a:lvl2pPr>
            <a:lvl3pPr lvl="2">
              <a:spcBef>
                <a:spcPts val="0"/>
              </a:spcBef>
              <a:spcAft>
                <a:spcPts val="0"/>
              </a:spcAft>
              <a:buSzPts val="4900"/>
              <a:buNone/>
              <a:defRPr sz="4900"/>
            </a:lvl3pPr>
            <a:lvl4pPr lvl="3">
              <a:spcBef>
                <a:spcPts val="0"/>
              </a:spcBef>
              <a:spcAft>
                <a:spcPts val="0"/>
              </a:spcAft>
              <a:buSzPts val="4900"/>
              <a:buNone/>
              <a:defRPr sz="4900"/>
            </a:lvl4pPr>
            <a:lvl5pPr lvl="4">
              <a:spcBef>
                <a:spcPts val="0"/>
              </a:spcBef>
              <a:spcAft>
                <a:spcPts val="0"/>
              </a:spcAft>
              <a:buSzPts val="4900"/>
              <a:buNone/>
              <a:defRPr sz="4900"/>
            </a:lvl5pPr>
            <a:lvl6pPr lvl="5">
              <a:spcBef>
                <a:spcPts val="0"/>
              </a:spcBef>
              <a:spcAft>
                <a:spcPts val="0"/>
              </a:spcAft>
              <a:buSzPts val="4900"/>
              <a:buNone/>
              <a:defRPr sz="4900"/>
            </a:lvl6pPr>
            <a:lvl7pPr lvl="6">
              <a:spcBef>
                <a:spcPts val="0"/>
              </a:spcBef>
              <a:spcAft>
                <a:spcPts val="0"/>
              </a:spcAft>
              <a:buSzPts val="4900"/>
              <a:buNone/>
              <a:defRPr sz="4900"/>
            </a:lvl7pPr>
            <a:lvl8pPr lvl="7">
              <a:spcBef>
                <a:spcPts val="0"/>
              </a:spcBef>
              <a:spcAft>
                <a:spcPts val="0"/>
              </a:spcAft>
              <a:buSzPts val="4900"/>
              <a:buNone/>
              <a:defRPr sz="4900"/>
            </a:lvl8pPr>
            <a:lvl9pPr lvl="8">
              <a:spcBef>
                <a:spcPts val="0"/>
              </a:spcBef>
              <a:spcAft>
                <a:spcPts val="0"/>
              </a:spcAft>
              <a:buSzPts val="4900"/>
              <a:buNone/>
              <a:defRPr sz="4900"/>
            </a:lvl9pPr>
          </a:lstStyle>
          <a:p>
            <a:endParaRPr/>
          </a:p>
        </p:txBody>
      </p:sp>
      <p:sp>
        <p:nvSpPr>
          <p:cNvPr id="30" name="Google Shape;30;p7"/>
          <p:cNvSpPr txBox="1">
            <a:spLocks noGrp="1"/>
          </p:cNvSpPr>
          <p:nvPr>
            <p:ph type="body" idx="1"/>
          </p:nvPr>
        </p:nvSpPr>
        <p:spPr>
          <a:xfrm>
            <a:off x="570476" y="3391653"/>
            <a:ext cx="5139300" cy="7760100"/>
          </a:xfrm>
          <a:prstGeom prst="rect">
            <a:avLst/>
          </a:prstGeom>
        </p:spPr>
        <p:txBody>
          <a:bodyPr spcFirstLastPara="1" wrap="square" lIns="185925" tIns="185925" rIns="185925" bIns="185925" anchor="t" anchorCtr="0">
            <a:noAutofit/>
          </a:bodyPr>
          <a:lstStyle>
            <a:lvl1pPr marL="457200" lvl="0" indent="-381000">
              <a:spcBef>
                <a:spcPts val="0"/>
              </a:spcBef>
              <a:spcAft>
                <a:spcPts val="0"/>
              </a:spcAft>
              <a:buSzPts val="2400"/>
              <a:buChar char="●"/>
              <a:defRPr sz="2400"/>
            </a:lvl1pPr>
            <a:lvl2pPr marL="914400" lvl="1" indent="-381000">
              <a:spcBef>
                <a:spcPts val="3300"/>
              </a:spcBef>
              <a:spcAft>
                <a:spcPts val="0"/>
              </a:spcAft>
              <a:buSzPts val="2400"/>
              <a:buChar char="○"/>
              <a:defRPr sz="2400"/>
            </a:lvl2pPr>
            <a:lvl3pPr marL="1371600" lvl="2" indent="-381000">
              <a:spcBef>
                <a:spcPts val="3300"/>
              </a:spcBef>
              <a:spcAft>
                <a:spcPts val="0"/>
              </a:spcAft>
              <a:buSzPts val="2400"/>
              <a:buChar char="■"/>
              <a:defRPr sz="2400"/>
            </a:lvl3pPr>
            <a:lvl4pPr marL="1828800" lvl="3" indent="-381000">
              <a:spcBef>
                <a:spcPts val="3300"/>
              </a:spcBef>
              <a:spcAft>
                <a:spcPts val="0"/>
              </a:spcAft>
              <a:buSzPts val="2400"/>
              <a:buChar char="●"/>
              <a:defRPr sz="2400"/>
            </a:lvl4pPr>
            <a:lvl5pPr marL="2286000" lvl="4" indent="-381000">
              <a:spcBef>
                <a:spcPts val="3300"/>
              </a:spcBef>
              <a:spcAft>
                <a:spcPts val="0"/>
              </a:spcAft>
              <a:buSzPts val="2400"/>
              <a:buChar char="○"/>
              <a:defRPr sz="2400"/>
            </a:lvl5pPr>
            <a:lvl6pPr marL="2743200" lvl="5" indent="-381000">
              <a:spcBef>
                <a:spcPts val="3300"/>
              </a:spcBef>
              <a:spcAft>
                <a:spcPts val="0"/>
              </a:spcAft>
              <a:buSzPts val="2400"/>
              <a:buChar char="■"/>
              <a:defRPr sz="2400"/>
            </a:lvl6pPr>
            <a:lvl7pPr marL="3200400" lvl="6" indent="-381000">
              <a:spcBef>
                <a:spcPts val="3300"/>
              </a:spcBef>
              <a:spcAft>
                <a:spcPts val="0"/>
              </a:spcAft>
              <a:buSzPts val="2400"/>
              <a:buChar char="●"/>
              <a:defRPr sz="2400"/>
            </a:lvl7pPr>
            <a:lvl8pPr marL="3657600" lvl="7" indent="-381000">
              <a:spcBef>
                <a:spcPts val="3300"/>
              </a:spcBef>
              <a:spcAft>
                <a:spcPts val="0"/>
              </a:spcAft>
              <a:buSzPts val="2400"/>
              <a:buChar char="○"/>
              <a:defRPr sz="2400"/>
            </a:lvl8pPr>
            <a:lvl9pPr marL="4114800" lvl="8" indent="-381000">
              <a:spcBef>
                <a:spcPts val="3300"/>
              </a:spcBef>
              <a:spcAft>
                <a:spcPts val="3300"/>
              </a:spcAft>
              <a:buSzPts val="2400"/>
              <a:buChar char="■"/>
              <a:defRPr sz="2400"/>
            </a:lvl9pPr>
          </a:lstStyle>
          <a:p>
            <a:endParaRPr/>
          </a:p>
        </p:txBody>
      </p:sp>
      <p:sp>
        <p:nvSpPr>
          <p:cNvPr id="31" name="Google Shape;31;p7"/>
          <p:cNvSpPr txBox="1">
            <a:spLocks noGrp="1"/>
          </p:cNvSpPr>
          <p:nvPr>
            <p:ph type="sldNum" idx="12"/>
          </p:nvPr>
        </p:nvSpPr>
        <p:spPr>
          <a:xfrm>
            <a:off x="15506363" y="11381703"/>
            <a:ext cx="1004100" cy="960600"/>
          </a:xfrm>
          <a:prstGeom prst="rect">
            <a:avLst/>
          </a:prstGeom>
        </p:spPr>
        <p:txBody>
          <a:bodyPr spcFirstLastPara="1" wrap="square" lIns="185925" tIns="185925" rIns="185925" bIns="1859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897260" y="1098699"/>
            <a:ext cx="11654400" cy="9984600"/>
          </a:xfrm>
          <a:prstGeom prst="rect">
            <a:avLst/>
          </a:prstGeom>
        </p:spPr>
        <p:txBody>
          <a:bodyPr spcFirstLastPara="1" wrap="square" lIns="185925" tIns="185925" rIns="185925" bIns="185925" anchor="ctr" anchorCtr="0">
            <a:noAutofit/>
          </a:bodyPr>
          <a:lstStyle>
            <a:lvl1pPr lvl="0">
              <a:spcBef>
                <a:spcPts val="0"/>
              </a:spcBef>
              <a:spcAft>
                <a:spcPts val="0"/>
              </a:spcAft>
              <a:buSzPts val="9800"/>
              <a:buNone/>
              <a:defRPr sz="9800"/>
            </a:lvl1pPr>
            <a:lvl2pPr lvl="1">
              <a:spcBef>
                <a:spcPts val="0"/>
              </a:spcBef>
              <a:spcAft>
                <a:spcPts val="0"/>
              </a:spcAft>
              <a:buSzPts val="9800"/>
              <a:buNone/>
              <a:defRPr sz="9800"/>
            </a:lvl2pPr>
            <a:lvl3pPr lvl="2">
              <a:spcBef>
                <a:spcPts val="0"/>
              </a:spcBef>
              <a:spcAft>
                <a:spcPts val="0"/>
              </a:spcAft>
              <a:buSzPts val="9800"/>
              <a:buNone/>
              <a:defRPr sz="9800"/>
            </a:lvl3pPr>
            <a:lvl4pPr lvl="3">
              <a:spcBef>
                <a:spcPts val="0"/>
              </a:spcBef>
              <a:spcAft>
                <a:spcPts val="0"/>
              </a:spcAft>
              <a:buSzPts val="9800"/>
              <a:buNone/>
              <a:defRPr sz="9800"/>
            </a:lvl4pPr>
            <a:lvl5pPr lvl="4">
              <a:spcBef>
                <a:spcPts val="0"/>
              </a:spcBef>
              <a:spcAft>
                <a:spcPts val="0"/>
              </a:spcAft>
              <a:buSzPts val="9800"/>
              <a:buNone/>
              <a:defRPr sz="9800"/>
            </a:lvl5pPr>
            <a:lvl6pPr lvl="5">
              <a:spcBef>
                <a:spcPts val="0"/>
              </a:spcBef>
              <a:spcAft>
                <a:spcPts val="0"/>
              </a:spcAft>
              <a:buSzPts val="9800"/>
              <a:buNone/>
              <a:defRPr sz="9800"/>
            </a:lvl6pPr>
            <a:lvl7pPr lvl="6">
              <a:spcBef>
                <a:spcPts val="0"/>
              </a:spcBef>
              <a:spcAft>
                <a:spcPts val="0"/>
              </a:spcAft>
              <a:buSzPts val="9800"/>
              <a:buNone/>
              <a:defRPr sz="9800"/>
            </a:lvl7pPr>
            <a:lvl8pPr lvl="7">
              <a:spcBef>
                <a:spcPts val="0"/>
              </a:spcBef>
              <a:spcAft>
                <a:spcPts val="0"/>
              </a:spcAft>
              <a:buSzPts val="9800"/>
              <a:buNone/>
              <a:defRPr sz="9800"/>
            </a:lvl8pPr>
            <a:lvl9pPr lvl="8">
              <a:spcBef>
                <a:spcPts val="0"/>
              </a:spcBef>
              <a:spcAft>
                <a:spcPts val="0"/>
              </a:spcAft>
              <a:buSzPts val="9800"/>
              <a:buNone/>
              <a:defRPr sz="9800"/>
            </a:lvl9pPr>
          </a:lstStyle>
          <a:p>
            <a:endParaRPr/>
          </a:p>
        </p:txBody>
      </p:sp>
      <p:sp>
        <p:nvSpPr>
          <p:cNvPr id="34" name="Google Shape;34;p8"/>
          <p:cNvSpPr txBox="1">
            <a:spLocks noGrp="1"/>
          </p:cNvSpPr>
          <p:nvPr>
            <p:ph type="sldNum" idx="12"/>
          </p:nvPr>
        </p:nvSpPr>
        <p:spPr>
          <a:xfrm>
            <a:off x="15506363" y="11381703"/>
            <a:ext cx="1004100" cy="960600"/>
          </a:xfrm>
          <a:prstGeom prst="rect">
            <a:avLst/>
          </a:prstGeom>
        </p:spPr>
        <p:txBody>
          <a:bodyPr spcFirstLastPara="1" wrap="square" lIns="185925" tIns="185925" rIns="185925" bIns="1859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8367713" y="-305"/>
            <a:ext cx="8367600" cy="12553800"/>
          </a:xfrm>
          <a:prstGeom prst="rect">
            <a:avLst/>
          </a:prstGeom>
          <a:solidFill>
            <a:schemeClr val="lt2"/>
          </a:solidFill>
          <a:ln>
            <a:noFill/>
          </a:ln>
        </p:spPr>
        <p:txBody>
          <a:bodyPr spcFirstLastPara="1" wrap="square" lIns="185925" tIns="185925" rIns="185925" bIns="1859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485920" y="3009860"/>
            <a:ext cx="7403700" cy="3618000"/>
          </a:xfrm>
          <a:prstGeom prst="rect">
            <a:avLst/>
          </a:prstGeom>
        </p:spPr>
        <p:txBody>
          <a:bodyPr spcFirstLastPara="1" wrap="square" lIns="185925" tIns="185925" rIns="185925" bIns="185925" anchor="b" anchorCtr="0">
            <a:noAutofit/>
          </a:bodyPr>
          <a:lstStyle>
            <a:lvl1pPr lvl="0" algn="ctr">
              <a:spcBef>
                <a:spcPts val="0"/>
              </a:spcBef>
              <a:spcAft>
                <a:spcPts val="0"/>
              </a:spcAft>
              <a:buSzPts val="8500"/>
              <a:buNone/>
              <a:defRPr sz="8500"/>
            </a:lvl1pPr>
            <a:lvl2pPr lvl="1" algn="ctr">
              <a:spcBef>
                <a:spcPts val="0"/>
              </a:spcBef>
              <a:spcAft>
                <a:spcPts val="0"/>
              </a:spcAft>
              <a:buSzPts val="8500"/>
              <a:buNone/>
              <a:defRPr sz="8500"/>
            </a:lvl2pPr>
            <a:lvl3pPr lvl="2" algn="ctr">
              <a:spcBef>
                <a:spcPts val="0"/>
              </a:spcBef>
              <a:spcAft>
                <a:spcPts val="0"/>
              </a:spcAft>
              <a:buSzPts val="8500"/>
              <a:buNone/>
              <a:defRPr sz="8500"/>
            </a:lvl3pPr>
            <a:lvl4pPr lvl="3" algn="ctr">
              <a:spcBef>
                <a:spcPts val="0"/>
              </a:spcBef>
              <a:spcAft>
                <a:spcPts val="0"/>
              </a:spcAft>
              <a:buSzPts val="8500"/>
              <a:buNone/>
              <a:defRPr sz="8500"/>
            </a:lvl4pPr>
            <a:lvl5pPr lvl="4" algn="ctr">
              <a:spcBef>
                <a:spcPts val="0"/>
              </a:spcBef>
              <a:spcAft>
                <a:spcPts val="0"/>
              </a:spcAft>
              <a:buSzPts val="8500"/>
              <a:buNone/>
              <a:defRPr sz="8500"/>
            </a:lvl5pPr>
            <a:lvl6pPr lvl="5" algn="ctr">
              <a:spcBef>
                <a:spcPts val="0"/>
              </a:spcBef>
              <a:spcAft>
                <a:spcPts val="0"/>
              </a:spcAft>
              <a:buSzPts val="8500"/>
              <a:buNone/>
              <a:defRPr sz="8500"/>
            </a:lvl6pPr>
            <a:lvl7pPr lvl="6" algn="ctr">
              <a:spcBef>
                <a:spcPts val="0"/>
              </a:spcBef>
              <a:spcAft>
                <a:spcPts val="0"/>
              </a:spcAft>
              <a:buSzPts val="8500"/>
              <a:buNone/>
              <a:defRPr sz="8500"/>
            </a:lvl7pPr>
            <a:lvl8pPr lvl="7" algn="ctr">
              <a:spcBef>
                <a:spcPts val="0"/>
              </a:spcBef>
              <a:spcAft>
                <a:spcPts val="0"/>
              </a:spcAft>
              <a:buSzPts val="8500"/>
              <a:buNone/>
              <a:defRPr sz="8500"/>
            </a:lvl8pPr>
            <a:lvl9pPr lvl="8" algn="ctr">
              <a:spcBef>
                <a:spcPts val="0"/>
              </a:spcBef>
              <a:spcAft>
                <a:spcPts val="0"/>
              </a:spcAft>
              <a:buSzPts val="8500"/>
              <a:buNone/>
              <a:defRPr sz="8500"/>
            </a:lvl9pPr>
          </a:lstStyle>
          <a:p>
            <a:endParaRPr/>
          </a:p>
        </p:txBody>
      </p:sp>
      <p:sp>
        <p:nvSpPr>
          <p:cNvPr id="38" name="Google Shape;38;p9"/>
          <p:cNvSpPr txBox="1">
            <a:spLocks noGrp="1"/>
          </p:cNvSpPr>
          <p:nvPr>
            <p:ph type="subTitle" idx="1"/>
          </p:nvPr>
        </p:nvSpPr>
        <p:spPr>
          <a:xfrm>
            <a:off x="485920" y="6841579"/>
            <a:ext cx="7403700" cy="3014700"/>
          </a:xfrm>
          <a:prstGeom prst="rect">
            <a:avLst/>
          </a:prstGeom>
        </p:spPr>
        <p:txBody>
          <a:bodyPr spcFirstLastPara="1" wrap="square" lIns="185925" tIns="185925" rIns="185925" bIns="185925" anchor="t" anchorCtr="0">
            <a:noAutofit/>
          </a:bodyPr>
          <a:lstStyle>
            <a:lvl1pPr lvl="0" algn="ctr">
              <a:lnSpc>
                <a:spcPct val="100000"/>
              </a:lnSpc>
              <a:spcBef>
                <a:spcPts val="0"/>
              </a:spcBef>
              <a:spcAft>
                <a:spcPts val="0"/>
              </a:spcAft>
              <a:buSzPts val="4300"/>
              <a:buNone/>
              <a:defRPr sz="4300"/>
            </a:lvl1pPr>
            <a:lvl2pPr lvl="1" algn="ctr">
              <a:lnSpc>
                <a:spcPct val="100000"/>
              </a:lnSpc>
              <a:spcBef>
                <a:spcPts val="0"/>
              </a:spcBef>
              <a:spcAft>
                <a:spcPts val="0"/>
              </a:spcAft>
              <a:buSzPts val="4300"/>
              <a:buNone/>
              <a:defRPr sz="4300"/>
            </a:lvl2pPr>
            <a:lvl3pPr lvl="2" algn="ctr">
              <a:lnSpc>
                <a:spcPct val="100000"/>
              </a:lnSpc>
              <a:spcBef>
                <a:spcPts val="0"/>
              </a:spcBef>
              <a:spcAft>
                <a:spcPts val="0"/>
              </a:spcAft>
              <a:buSzPts val="4300"/>
              <a:buNone/>
              <a:defRPr sz="4300"/>
            </a:lvl3pPr>
            <a:lvl4pPr lvl="3" algn="ctr">
              <a:lnSpc>
                <a:spcPct val="100000"/>
              </a:lnSpc>
              <a:spcBef>
                <a:spcPts val="0"/>
              </a:spcBef>
              <a:spcAft>
                <a:spcPts val="0"/>
              </a:spcAft>
              <a:buSzPts val="4300"/>
              <a:buNone/>
              <a:defRPr sz="4300"/>
            </a:lvl4pPr>
            <a:lvl5pPr lvl="4" algn="ctr">
              <a:lnSpc>
                <a:spcPct val="100000"/>
              </a:lnSpc>
              <a:spcBef>
                <a:spcPts val="0"/>
              </a:spcBef>
              <a:spcAft>
                <a:spcPts val="0"/>
              </a:spcAft>
              <a:buSzPts val="4300"/>
              <a:buNone/>
              <a:defRPr sz="4300"/>
            </a:lvl5pPr>
            <a:lvl6pPr lvl="5" algn="ctr">
              <a:lnSpc>
                <a:spcPct val="100000"/>
              </a:lnSpc>
              <a:spcBef>
                <a:spcPts val="0"/>
              </a:spcBef>
              <a:spcAft>
                <a:spcPts val="0"/>
              </a:spcAft>
              <a:buSzPts val="4300"/>
              <a:buNone/>
              <a:defRPr sz="4300"/>
            </a:lvl6pPr>
            <a:lvl7pPr lvl="6" algn="ctr">
              <a:lnSpc>
                <a:spcPct val="100000"/>
              </a:lnSpc>
              <a:spcBef>
                <a:spcPts val="0"/>
              </a:spcBef>
              <a:spcAft>
                <a:spcPts val="0"/>
              </a:spcAft>
              <a:buSzPts val="4300"/>
              <a:buNone/>
              <a:defRPr sz="4300"/>
            </a:lvl7pPr>
            <a:lvl8pPr lvl="7" algn="ctr">
              <a:lnSpc>
                <a:spcPct val="100000"/>
              </a:lnSpc>
              <a:spcBef>
                <a:spcPts val="0"/>
              </a:spcBef>
              <a:spcAft>
                <a:spcPts val="0"/>
              </a:spcAft>
              <a:buSzPts val="4300"/>
              <a:buNone/>
              <a:defRPr sz="4300"/>
            </a:lvl8pPr>
            <a:lvl9pPr lvl="8" algn="ctr">
              <a:lnSpc>
                <a:spcPct val="100000"/>
              </a:lnSpc>
              <a:spcBef>
                <a:spcPts val="0"/>
              </a:spcBef>
              <a:spcAft>
                <a:spcPts val="0"/>
              </a:spcAft>
              <a:buSzPts val="4300"/>
              <a:buNone/>
              <a:defRPr sz="4300"/>
            </a:lvl9pPr>
          </a:lstStyle>
          <a:p>
            <a:endParaRPr/>
          </a:p>
        </p:txBody>
      </p:sp>
      <p:sp>
        <p:nvSpPr>
          <p:cNvPr id="39" name="Google Shape;39;p9"/>
          <p:cNvSpPr txBox="1">
            <a:spLocks noGrp="1"/>
          </p:cNvSpPr>
          <p:nvPr>
            <p:ph type="body" idx="2"/>
          </p:nvPr>
        </p:nvSpPr>
        <p:spPr>
          <a:xfrm>
            <a:off x="9040314" y="1767279"/>
            <a:ext cx="7022400" cy="9018900"/>
          </a:xfrm>
          <a:prstGeom prst="rect">
            <a:avLst/>
          </a:prstGeom>
        </p:spPr>
        <p:txBody>
          <a:bodyPr spcFirstLastPara="1" wrap="square" lIns="185925" tIns="185925" rIns="185925" bIns="185925" anchor="ctr" anchorCtr="0">
            <a:noAutofit/>
          </a:bodyPr>
          <a:lstStyle>
            <a:lvl1pPr marL="457200" lvl="0" indent="-463550">
              <a:spcBef>
                <a:spcPts val="0"/>
              </a:spcBef>
              <a:spcAft>
                <a:spcPts val="0"/>
              </a:spcAft>
              <a:buSzPts val="3700"/>
              <a:buChar char="●"/>
              <a:defRPr/>
            </a:lvl1pPr>
            <a:lvl2pPr marL="914400" lvl="1" indent="-406400">
              <a:spcBef>
                <a:spcPts val="3300"/>
              </a:spcBef>
              <a:spcAft>
                <a:spcPts val="0"/>
              </a:spcAft>
              <a:buSzPts val="2800"/>
              <a:buChar char="○"/>
              <a:defRPr/>
            </a:lvl2pPr>
            <a:lvl3pPr marL="1371600" lvl="2" indent="-406400">
              <a:spcBef>
                <a:spcPts val="3300"/>
              </a:spcBef>
              <a:spcAft>
                <a:spcPts val="0"/>
              </a:spcAft>
              <a:buSzPts val="2800"/>
              <a:buChar char="■"/>
              <a:defRPr/>
            </a:lvl3pPr>
            <a:lvl4pPr marL="1828800" lvl="3" indent="-406400">
              <a:spcBef>
                <a:spcPts val="3300"/>
              </a:spcBef>
              <a:spcAft>
                <a:spcPts val="0"/>
              </a:spcAft>
              <a:buSzPts val="2800"/>
              <a:buChar char="●"/>
              <a:defRPr/>
            </a:lvl4pPr>
            <a:lvl5pPr marL="2286000" lvl="4" indent="-406400">
              <a:spcBef>
                <a:spcPts val="3300"/>
              </a:spcBef>
              <a:spcAft>
                <a:spcPts val="0"/>
              </a:spcAft>
              <a:buSzPts val="2800"/>
              <a:buChar char="○"/>
              <a:defRPr/>
            </a:lvl5pPr>
            <a:lvl6pPr marL="2743200" lvl="5" indent="-406400">
              <a:spcBef>
                <a:spcPts val="3300"/>
              </a:spcBef>
              <a:spcAft>
                <a:spcPts val="0"/>
              </a:spcAft>
              <a:buSzPts val="2800"/>
              <a:buChar char="■"/>
              <a:defRPr/>
            </a:lvl6pPr>
            <a:lvl7pPr marL="3200400" lvl="6" indent="-406400">
              <a:spcBef>
                <a:spcPts val="3300"/>
              </a:spcBef>
              <a:spcAft>
                <a:spcPts val="0"/>
              </a:spcAft>
              <a:buSzPts val="2800"/>
              <a:buChar char="●"/>
              <a:defRPr/>
            </a:lvl7pPr>
            <a:lvl8pPr marL="3657600" lvl="7" indent="-406400">
              <a:spcBef>
                <a:spcPts val="3300"/>
              </a:spcBef>
              <a:spcAft>
                <a:spcPts val="0"/>
              </a:spcAft>
              <a:buSzPts val="2800"/>
              <a:buChar char="○"/>
              <a:defRPr/>
            </a:lvl8pPr>
            <a:lvl9pPr marL="4114800" lvl="8" indent="-406400">
              <a:spcBef>
                <a:spcPts val="3300"/>
              </a:spcBef>
              <a:spcAft>
                <a:spcPts val="3300"/>
              </a:spcAft>
              <a:buSzPts val="2800"/>
              <a:buChar char="■"/>
              <a:defRPr/>
            </a:lvl9pPr>
          </a:lstStyle>
          <a:p>
            <a:endParaRPr/>
          </a:p>
        </p:txBody>
      </p:sp>
      <p:sp>
        <p:nvSpPr>
          <p:cNvPr id="40" name="Google Shape;40;p9"/>
          <p:cNvSpPr txBox="1">
            <a:spLocks noGrp="1"/>
          </p:cNvSpPr>
          <p:nvPr>
            <p:ph type="sldNum" idx="12"/>
          </p:nvPr>
        </p:nvSpPr>
        <p:spPr>
          <a:xfrm>
            <a:off x="15506363" y="11381703"/>
            <a:ext cx="1004100" cy="960600"/>
          </a:xfrm>
          <a:prstGeom prst="rect">
            <a:avLst/>
          </a:prstGeom>
        </p:spPr>
        <p:txBody>
          <a:bodyPr spcFirstLastPara="1" wrap="square" lIns="185925" tIns="185925" rIns="185925" bIns="1859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570476" y="10325737"/>
            <a:ext cx="10979100" cy="1476900"/>
          </a:xfrm>
          <a:prstGeom prst="rect">
            <a:avLst/>
          </a:prstGeom>
        </p:spPr>
        <p:txBody>
          <a:bodyPr spcFirstLastPara="1" wrap="square" lIns="185925" tIns="185925" rIns="185925" bIns="185925" anchor="ctr" anchorCtr="0">
            <a:noAutofit/>
          </a:bodyPr>
          <a:lstStyle>
            <a:lvl1pPr marL="457200" lvl="0" indent="-228600">
              <a:lnSpc>
                <a:spcPct val="100000"/>
              </a:lnSpc>
              <a:spcBef>
                <a:spcPts val="0"/>
              </a:spcBef>
              <a:spcAft>
                <a:spcPts val="0"/>
              </a:spcAft>
              <a:buSzPts val="3700"/>
              <a:buNone/>
              <a:defRPr/>
            </a:lvl1pPr>
          </a:lstStyle>
          <a:p>
            <a:endParaRPr/>
          </a:p>
        </p:txBody>
      </p:sp>
      <p:sp>
        <p:nvSpPr>
          <p:cNvPr id="43" name="Google Shape;43;p10"/>
          <p:cNvSpPr txBox="1">
            <a:spLocks noGrp="1"/>
          </p:cNvSpPr>
          <p:nvPr>
            <p:ph type="sldNum" idx="12"/>
          </p:nvPr>
        </p:nvSpPr>
        <p:spPr>
          <a:xfrm>
            <a:off x="15506363" y="11381703"/>
            <a:ext cx="1004100" cy="960600"/>
          </a:xfrm>
          <a:prstGeom prst="rect">
            <a:avLst/>
          </a:prstGeom>
        </p:spPr>
        <p:txBody>
          <a:bodyPr spcFirstLastPara="1" wrap="square" lIns="185925" tIns="185925" rIns="185925" bIns="1859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3">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570476" y="1086191"/>
            <a:ext cx="15594600" cy="1397700"/>
          </a:xfrm>
          <a:prstGeom prst="rect">
            <a:avLst/>
          </a:prstGeom>
          <a:noFill/>
          <a:ln>
            <a:noFill/>
          </a:ln>
        </p:spPr>
        <p:txBody>
          <a:bodyPr spcFirstLastPara="1" wrap="square" lIns="185925" tIns="185925" rIns="185925" bIns="185925" anchor="t" anchorCtr="0">
            <a:noAutofit/>
          </a:bodyPr>
          <a:lstStyle>
            <a:lvl1pPr lvl="0">
              <a:spcBef>
                <a:spcPts val="0"/>
              </a:spcBef>
              <a:spcAft>
                <a:spcPts val="0"/>
              </a:spcAft>
              <a:buClr>
                <a:schemeClr val="dk1"/>
              </a:buClr>
              <a:buSzPts val="5700"/>
              <a:buNone/>
              <a:defRPr sz="5700">
                <a:solidFill>
                  <a:schemeClr val="dk1"/>
                </a:solidFill>
              </a:defRPr>
            </a:lvl1pPr>
            <a:lvl2pPr lvl="1">
              <a:spcBef>
                <a:spcPts val="0"/>
              </a:spcBef>
              <a:spcAft>
                <a:spcPts val="0"/>
              </a:spcAft>
              <a:buClr>
                <a:schemeClr val="dk1"/>
              </a:buClr>
              <a:buSzPts val="5700"/>
              <a:buNone/>
              <a:defRPr sz="5700">
                <a:solidFill>
                  <a:schemeClr val="dk1"/>
                </a:solidFill>
              </a:defRPr>
            </a:lvl2pPr>
            <a:lvl3pPr lvl="2">
              <a:spcBef>
                <a:spcPts val="0"/>
              </a:spcBef>
              <a:spcAft>
                <a:spcPts val="0"/>
              </a:spcAft>
              <a:buClr>
                <a:schemeClr val="dk1"/>
              </a:buClr>
              <a:buSzPts val="5700"/>
              <a:buNone/>
              <a:defRPr sz="5700">
                <a:solidFill>
                  <a:schemeClr val="dk1"/>
                </a:solidFill>
              </a:defRPr>
            </a:lvl3pPr>
            <a:lvl4pPr lvl="3">
              <a:spcBef>
                <a:spcPts val="0"/>
              </a:spcBef>
              <a:spcAft>
                <a:spcPts val="0"/>
              </a:spcAft>
              <a:buClr>
                <a:schemeClr val="dk1"/>
              </a:buClr>
              <a:buSzPts val="5700"/>
              <a:buNone/>
              <a:defRPr sz="5700">
                <a:solidFill>
                  <a:schemeClr val="dk1"/>
                </a:solidFill>
              </a:defRPr>
            </a:lvl4pPr>
            <a:lvl5pPr lvl="4">
              <a:spcBef>
                <a:spcPts val="0"/>
              </a:spcBef>
              <a:spcAft>
                <a:spcPts val="0"/>
              </a:spcAft>
              <a:buClr>
                <a:schemeClr val="dk1"/>
              </a:buClr>
              <a:buSzPts val="5700"/>
              <a:buNone/>
              <a:defRPr sz="5700">
                <a:solidFill>
                  <a:schemeClr val="dk1"/>
                </a:solidFill>
              </a:defRPr>
            </a:lvl5pPr>
            <a:lvl6pPr lvl="5">
              <a:spcBef>
                <a:spcPts val="0"/>
              </a:spcBef>
              <a:spcAft>
                <a:spcPts val="0"/>
              </a:spcAft>
              <a:buClr>
                <a:schemeClr val="dk1"/>
              </a:buClr>
              <a:buSzPts val="5700"/>
              <a:buNone/>
              <a:defRPr sz="5700">
                <a:solidFill>
                  <a:schemeClr val="dk1"/>
                </a:solidFill>
              </a:defRPr>
            </a:lvl6pPr>
            <a:lvl7pPr lvl="6">
              <a:spcBef>
                <a:spcPts val="0"/>
              </a:spcBef>
              <a:spcAft>
                <a:spcPts val="0"/>
              </a:spcAft>
              <a:buClr>
                <a:schemeClr val="dk1"/>
              </a:buClr>
              <a:buSzPts val="5700"/>
              <a:buNone/>
              <a:defRPr sz="5700">
                <a:solidFill>
                  <a:schemeClr val="dk1"/>
                </a:solidFill>
              </a:defRPr>
            </a:lvl7pPr>
            <a:lvl8pPr lvl="7">
              <a:spcBef>
                <a:spcPts val="0"/>
              </a:spcBef>
              <a:spcAft>
                <a:spcPts val="0"/>
              </a:spcAft>
              <a:buClr>
                <a:schemeClr val="dk1"/>
              </a:buClr>
              <a:buSzPts val="5700"/>
              <a:buNone/>
              <a:defRPr sz="5700">
                <a:solidFill>
                  <a:schemeClr val="dk1"/>
                </a:solidFill>
              </a:defRPr>
            </a:lvl8pPr>
            <a:lvl9pPr lvl="8">
              <a:spcBef>
                <a:spcPts val="0"/>
              </a:spcBef>
              <a:spcAft>
                <a:spcPts val="0"/>
              </a:spcAft>
              <a:buClr>
                <a:schemeClr val="dk1"/>
              </a:buClr>
              <a:buSzPts val="5700"/>
              <a:buNone/>
              <a:defRPr sz="5700">
                <a:solidFill>
                  <a:schemeClr val="dk1"/>
                </a:solidFill>
              </a:defRPr>
            </a:lvl9pPr>
          </a:lstStyle>
          <a:p>
            <a:endParaRPr/>
          </a:p>
        </p:txBody>
      </p:sp>
      <p:sp>
        <p:nvSpPr>
          <p:cNvPr id="7" name="Google Shape;7;p1"/>
          <p:cNvSpPr txBox="1">
            <a:spLocks noGrp="1"/>
          </p:cNvSpPr>
          <p:nvPr>
            <p:ph type="body" idx="1"/>
          </p:nvPr>
        </p:nvSpPr>
        <p:spPr>
          <a:xfrm>
            <a:off x="570476" y="2812893"/>
            <a:ext cx="15594600" cy="8338500"/>
          </a:xfrm>
          <a:prstGeom prst="rect">
            <a:avLst/>
          </a:prstGeom>
          <a:noFill/>
          <a:ln>
            <a:noFill/>
          </a:ln>
        </p:spPr>
        <p:txBody>
          <a:bodyPr spcFirstLastPara="1" wrap="square" lIns="185925" tIns="185925" rIns="185925" bIns="185925" anchor="t" anchorCtr="0">
            <a:noAutofit/>
          </a:bodyPr>
          <a:lstStyle>
            <a:lvl1pPr marL="457200" lvl="0" indent="-463550">
              <a:lnSpc>
                <a:spcPct val="115000"/>
              </a:lnSpc>
              <a:spcBef>
                <a:spcPts val="0"/>
              </a:spcBef>
              <a:spcAft>
                <a:spcPts val="0"/>
              </a:spcAft>
              <a:buClr>
                <a:schemeClr val="dk2"/>
              </a:buClr>
              <a:buSzPts val="3700"/>
              <a:buChar char="●"/>
              <a:defRPr sz="3700">
                <a:solidFill>
                  <a:schemeClr val="dk2"/>
                </a:solidFill>
              </a:defRPr>
            </a:lvl1pPr>
            <a:lvl2pPr marL="914400" lvl="1" indent="-406400">
              <a:lnSpc>
                <a:spcPct val="115000"/>
              </a:lnSpc>
              <a:spcBef>
                <a:spcPts val="3300"/>
              </a:spcBef>
              <a:spcAft>
                <a:spcPts val="0"/>
              </a:spcAft>
              <a:buClr>
                <a:schemeClr val="dk2"/>
              </a:buClr>
              <a:buSzPts val="2800"/>
              <a:buChar char="○"/>
              <a:defRPr sz="2800">
                <a:solidFill>
                  <a:schemeClr val="dk2"/>
                </a:solidFill>
              </a:defRPr>
            </a:lvl2pPr>
            <a:lvl3pPr marL="1371600" lvl="2" indent="-406400">
              <a:lnSpc>
                <a:spcPct val="115000"/>
              </a:lnSpc>
              <a:spcBef>
                <a:spcPts val="3300"/>
              </a:spcBef>
              <a:spcAft>
                <a:spcPts val="0"/>
              </a:spcAft>
              <a:buClr>
                <a:schemeClr val="dk2"/>
              </a:buClr>
              <a:buSzPts val="2800"/>
              <a:buChar char="■"/>
              <a:defRPr sz="2800">
                <a:solidFill>
                  <a:schemeClr val="dk2"/>
                </a:solidFill>
              </a:defRPr>
            </a:lvl3pPr>
            <a:lvl4pPr marL="1828800" lvl="3" indent="-406400">
              <a:lnSpc>
                <a:spcPct val="115000"/>
              </a:lnSpc>
              <a:spcBef>
                <a:spcPts val="3300"/>
              </a:spcBef>
              <a:spcAft>
                <a:spcPts val="0"/>
              </a:spcAft>
              <a:buClr>
                <a:schemeClr val="dk2"/>
              </a:buClr>
              <a:buSzPts val="2800"/>
              <a:buChar char="●"/>
              <a:defRPr sz="2800">
                <a:solidFill>
                  <a:schemeClr val="dk2"/>
                </a:solidFill>
              </a:defRPr>
            </a:lvl4pPr>
            <a:lvl5pPr marL="2286000" lvl="4" indent="-406400">
              <a:lnSpc>
                <a:spcPct val="115000"/>
              </a:lnSpc>
              <a:spcBef>
                <a:spcPts val="3300"/>
              </a:spcBef>
              <a:spcAft>
                <a:spcPts val="0"/>
              </a:spcAft>
              <a:buClr>
                <a:schemeClr val="dk2"/>
              </a:buClr>
              <a:buSzPts val="2800"/>
              <a:buChar char="○"/>
              <a:defRPr sz="2800">
                <a:solidFill>
                  <a:schemeClr val="dk2"/>
                </a:solidFill>
              </a:defRPr>
            </a:lvl5pPr>
            <a:lvl6pPr marL="2743200" lvl="5" indent="-406400">
              <a:lnSpc>
                <a:spcPct val="115000"/>
              </a:lnSpc>
              <a:spcBef>
                <a:spcPts val="3300"/>
              </a:spcBef>
              <a:spcAft>
                <a:spcPts val="0"/>
              </a:spcAft>
              <a:buClr>
                <a:schemeClr val="dk2"/>
              </a:buClr>
              <a:buSzPts val="2800"/>
              <a:buChar char="■"/>
              <a:defRPr sz="2800">
                <a:solidFill>
                  <a:schemeClr val="dk2"/>
                </a:solidFill>
              </a:defRPr>
            </a:lvl6pPr>
            <a:lvl7pPr marL="3200400" lvl="6" indent="-406400">
              <a:lnSpc>
                <a:spcPct val="115000"/>
              </a:lnSpc>
              <a:spcBef>
                <a:spcPts val="3300"/>
              </a:spcBef>
              <a:spcAft>
                <a:spcPts val="0"/>
              </a:spcAft>
              <a:buClr>
                <a:schemeClr val="dk2"/>
              </a:buClr>
              <a:buSzPts val="2800"/>
              <a:buChar char="●"/>
              <a:defRPr sz="2800">
                <a:solidFill>
                  <a:schemeClr val="dk2"/>
                </a:solidFill>
              </a:defRPr>
            </a:lvl7pPr>
            <a:lvl8pPr marL="3657600" lvl="7" indent="-406400">
              <a:lnSpc>
                <a:spcPct val="115000"/>
              </a:lnSpc>
              <a:spcBef>
                <a:spcPts val="3300"/>
              </a:spcBef>
              <a:spcAft>
                <a:spcPts val="0"/>
              </a:spcAft>
              <a:buClr>
                <a:schemeClr val="dk2"/>
              </a:buClr>
              <a:buSzPts val="2800"/>
              <a:buChar char="○"/>
              <a:defRPr sz="2800">
                <a:solidFill>
                  <a:schemeClr val="dk2"/>
                </a:solidFill>
              </a:defRPr>
            </a:lvl8pPr>
            <a:lvl9pPr marL="4114800" lvl="8" indent="-406400">
              <a:lnSpc>
                <a:spcPct val="115000"/>
              </a:lnSpc>
              <a:spcBef>
                <a:spcPts val="3300"/>
              </a:spcBef>
              <a:spcAft>
                <a:spcPts val="3300"/>
              </a:spcAft>
              <a:buClr>
                <a:schemeClr val="dk2"/>
              </a:buClr>
              <a:buSzPts val="2800"/>
              <a:buChar char="■"/>
              <a:defRPr sz="2800">
                <a:solidFill>
                  <a:schemeClr val="dk2"/>
                </a:solidFill>
              </a:defRPr>
            </a:lvl9pPr>
          </a:lstStyle>
          <a:p>
            <a:endParaRPr/>
          </a:p>
        </p:txBody>
      </p:sp>
      <p:sp>
        <p:nvSpPr>
          <p:cNvPr id="8" name="Google Shape;8;p1"/>
          <p:cNvSpPr txBox="1">
            <a:spLocks noGrp="1"/>
          </p:cNvSpPr>
          <p:nvPr>
            <p:ph type="sldNum" idx="12"/>
          </p:nvPr>
        </p:nvSpPr>
        <p:spPr>
          <a:xfrm>
            <a:off x="15506363" y="11381703"/>
            <a:ext cx="1004100" cy="960600"/>
          </a:xfrm>
          <a:prstGeom prst="rect">
            <a:avLst/>
          </a:prstGeom>
          <a:noFill/>
          <a:ln>
            <a:noFill/>
          </a:ln>
        </p:spPr>
        <p:txBody>
          <a:bodyPr spcFirstLastPara="1" wrap="square" lIns="185925" tIns="185925" rIns="185925" bIns="185925" anchor="ctr" anchorCtr="0">
            <a:noAutofit/>
          </a:bodyPr>
          <a:lstStyle>
            <a:lvl1pPr lvl="0" algn="r">
              <a:buNone/>
              <a:defRPr sz="2000">
                <a:solidFill>
                  <a:schemeClr val="dk2"/>
                </a:solidFill>
              </a:defRPr>
            </a:lvl1pPr>
            <a:lvl2pPr lvl="1" algn="r">
              <a:buNone/>
              <a:defRPr sz="2000">
                <a:solidFill>
                  <a:schemeClr val="dk2"/>
                </a:solidFill>
              </a:defRPr>
            </a:lvl2pPr>
            <a:lvl3pPr lvl="2" algn="r">
              <a:buNone/>
              <a:defRPr sz="2000">
                <a:solidFill>
                  <a:schemeClr val="dk2"/>
                </a:solidFill>
              </a:defRPr>
            </a:lvl3pPr>
            <a:lvl4pPr lvl="3" algn="r">
              <a:buNone/>
              <a:defRPr sz="2000">
                <a:solidFill>
                  <a:schemeClr val="dk2"/>
                </a:solidFill>
              </a:defRPr>
            </a:lvl4pPr>
            <a:lvl5pPr lvl="4" algn="r">
              <a:buNone/>
              <a:defRPr sz="2000">
                <a:solidFill>
                  <a:schemeClr val="dk2"/>
                </a:solidFill>
              </a:defRPr>
            </a:lvl5pPr>
            <a:lvl6pPr lvl="5" algn="r">
              <a:buNone/>
              <a:defRPr sz="2000">
                <a:solidFill>
                  <a:schemeClr val="dk2"/>
                </a:solidFill>
              </a:defRPr>
            </a:lvl6pPr>
            <a:lvl7pPr lvl="6" algn="r">
              <a:buNone/>
              <a:defRPr sz="2000">
                <a:solidFill>
                  <a:schemeClr val="dk2"/>
                </a:solidFill>
              </a:defRPr>
            </a:lvl7pPr>
            <a:lvl8pPr lvl="7" algn="r">
              <a:buNone/>
              <a:defRPr sz="2000">
                <a:solidFill>
                  <a:schemeClr val="dk2"/>
                </a:solidFill>
              </a:defRPr>
            </a:lvl8pPr>
            <a:lvl9pPr lvl="8" algn="r">
              <a:buNone/>
              <a:defRPr sz="2000">
                <a:solidFill>
                  <a:schemeClr val="dk2"/>
                </a:solidFil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hyperlink" Target="https://www.dian.gov.co/normatividad/Normatividad/Resoluci%C3%B3n%20000012%20de%2009-02-2021.pdf" TargetMode="External"/><Relationship Id="rId3" Type="http://schemas.openxmlformats.org/officeDocument/2006/relationships/hyperlink" Target="https://www.dian.gov.co/normatividad/Normatividad/Resoluci%C3%B3n%20000042%20de%2005-05-2020.pdf" TargetMode="External"/><Relationship Id="rId7" Type="http://schemas.openxmlformats.org/officeDocument/2006/relationships/hyperlink" Target="https://normograma.dian.gov.co/dian/compilacion/docs/decreto_0358_2020.htm#:~:text=Art%C3%ADculo%201.6.1.4.12.%20Documento,su%20expedici%C3%B3n%20electr%C3%B3nica." TargetMode="External"/><Relationship Id="rId12" Type="http://schemas.openxmlformats.org/officeDocument/2006/relationships/hyperlink" Target="https://youtu.be/WHDlLJ-QK6A"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hyperlink" Target="https://estatuto.co/771-2" TargetMode="External"/><Relationship Id="rId11" Type="http://schemas.openxmlformats.org/officeDocument/2006/relationships/hyperlink" Target="https://www.dian.gov.co/impuestos/Documents/Documento_soporte_en_adquisiciones_efectuadas.pdf" TargetMode="External"/><Relationship Id="rId5" Type="http://schemas.openxmlformats.org/officeDocument/2006/relationships/hyperlink" Target="https://estatuto.co/616-1" TargetMode="External"/><Relationship Id="rId10" Type="http://schemas.openxmlformats.org/officeDocument/2006/relationships/hyperlink" Target="https://www.dian.gov.co/normatividad/Normatividad/Resoluci%C3%B3n%20000488%20de%2029-04-2022.pdf" TargetMode="External"/><Relationship Id="rId4" Type="http://schemas.openxmlformats.org/officeDocument/2006/relationships/image" Target="../media/image3.png"/><Relationship Id="rId9" Type="http://schemas.openxmlformats.org/officeDocument/2006/relationships/hyperlink" Target="https://www.dian.gov.co/normatividad/Normatividad/Resoluci%C3%B3n%20000167%20de%2030-12-2021.pdf"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www.dian.gov.co/normatividad/Normatividad/Resoluci%C3%B3n%20000042%20de%2005-05-2020.pdf"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8" Type="http://schemas.openxmlformats.org/officeDocument/2006/relationships/hyperlink" Target="https://www.dian.gov.co/normatividad/Normatividad/Resoluci%C3%B3n%20000488%20de%2029-04-2022.pdf" TargetMode="External"/><Relationship Id="rId3" Type="http://schemas.openxmlformats.org/officeDocument/2006/relationships/hyperlink" Target="https://www.dian.gov.co/normatividad/Normatividad/Resoluci%C3%B3n%20000042%20de%2005-05-2020.pdf" TargetMode="External"/><Relationship Id="rId7" Type="http://schemas.openxmlformats.org/officeDocument/2006/relationships/hyperlink" Target="https://www.dian.gov.co/normatividad/Normatividad/Resoluci%C3%B3n%20000167%20de%2030-12-2021.pdf"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hyperlink" Target="https://www.dian.gov.co/normatividad/Normatividad/Resoluci%C3%B3n%20000012%20de%2009-02-2021.pdf" TargetMode="External"/><Relationship Id="rId5" Type="http://schemas.openxmlformats.org/officeDocument/2006/relationships/hyperlink" Target="https://www.dian.gov.co/impuestos/Documents/Documento_soporte_en_adquisiciones_efectuadas.pdf" TargetMode="External"/><Relationship Id="rId4" Type="http://schemas.openxmlformats.org/officeDocument/2006/relationships/image" Target="../media/image5.png"/><Relationship Id="rId9" Type="http://schemas.openxmlformats.org/officeDocument/2006/relationships/hyperlink" Target="https://youtu.be/WHDlLJ-QK6A"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www.dian.gov.co/normatividad/Normatividad/Resoluci%C3%B3n%20000042%20de%2005-05-2020.pdf"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hyperlink" Target="Informaci&#243;n%20CPC" TargetMode="Externa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hyperlink" Target="https://www.dane.gov.co/index.php/sistema-estadistico-nacional-sen/normas-y-estandares/nomenclaturas-y-clasificaciones/clasificaciones/clasificacion-central-de-productos-cpc" TargetMode="External"/><Relationship Id="rId2" Type="http://schemas.openxmlformats.org/officeDocument/2006/relationships/hyperlink" Target="https://www.dane.gov.co/files/sen/nomenclatura/cpc/CPC_21AC_2022.pdf" TargetMode="Externa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0" y="0"/>
            <a:ext cx="16735422" cy="12549282"/>
          </a:xfrm>
          <a:prstGeom prst="rect">
            <a:avLst/>
          </a:prstGeom>
          <a:noFill/>
          <a:ln>
            <a:noFill/>
          </a:ln>
        </p:spPr>
      </p:pic>
      <p:sp>
        <p:nvSpPr>
          <p:cNvPr id="55" name="Google Shape;55;p13"/>
          <p:cNvSpPr txBox="1"/>
          <p:nvPr/>
        </p:nvSpPr>
        <p:spPr>
          <a:xfrm>
            <a:off x="2822663" y="4412000"/>
            <a:ext cx="11090100" cy="1686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 sz="5400" b="1" dirty="0">
                <a:solidFill>
                  <a:srgbClr val="164180"/>
                </a:solidFill>
              </a:rPr>
              <a:t>CAJAS MENORES ADMINISTRACION CENTRAL</a:t>
            </a:r>
          </a:p>
          <a:p>
            <a:pPr marL="0" lvl="0" indent="0" algn="ctr" rtl="0">
              <a:spcBef>
                <a:spcPts val="0"/>
              </a:spcBef>
              <a:spcAft>
                <a:spcPts val="0"/>
              </a:spcAft>
              <a:buNone/>
            </a:pPr>
            <a:endParaRPr sz="7200" b="1" dirty="0">
              <a:solidFill>
                <a:srgbClr val="164180"/>
              </a:solidFill>
            </a:endParaRPr>
          </a:p>
        </p:txBody>
      </p:sp>
      <p:sp>
        <p:nvSpPr>
          <p:cNvPr id="56" name="Google Shape;56;p13"/>
          <p:cNvSpPr txBox="1"/>
          <p:nvPr/>
        </p:nvSpPr>
        <p:spPr>
          <a:xfrm>
            <a:off x="2388375" y="6375399"/>
            <a:ext cx="11927100" cy="939801"/>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3600" dirty="0">
              <a:solidFill>
                <a:srgbClr val="434343"/>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2432" y="1086191"/>
            <a:ext cx="15362643" cy="402975"/>
          </a:xfrm>
        </p:spPr>
        <p:txBody>
          <a:bodyPr/>
          <a:lstStyle/>
          <a:p>
            <a:endParaRPr lang="es-CO" sz="1100" dirty="0"/>
          </a:p>
        </p:txBody>
      </p:sp>
      <p:sp>
        <p:nvSpPr>
          <p:cNvPr id="3" name="Marcador de texto 2"/>
          <p:cNvSpPr>
            <a:spLocks noGrp="1"/>
          </p:cNvSpPr>
          <p:nvPr>
            <p:ph type="body" idx="1"/>
          </p:nvPr>
        </p:nvSpPr>
        <p:spPr>
          <a:xfrm>
            <a:off x="570475" y="1489165"/>
            <a:ext cx="15594600" cy="12142519"/>
          </a:xfrm>
        </p:spPr>
        <p:txBody>
          <a:bodyPr/>
          <a:lstStyle/>
          <a:p>
            <a:pPr marL="360000" lvl="2" indent="0">
              <a:buNone/>
            </a:pPr>
            <a:r>
              <a:rPr lang="es-ES" sz="4000" dirty="0"/>
              <a:t>	1. Citar el Acto Administrativo de constitución de las cajas 	menores base para la 	apertura.</a:t>
            </a:r>
          </a:p>
          <a:p>
            <a:pPr marL="360000" lvl="2" indent="0">
              <a:buNone/>
            </a:pPr>
            <a:r>
              <a:rPr lang="es-ES" sz="4000" dirty="0"/>
              <a:t>	2. Exponer de forma concisa el fondo efectivo de caja menor 	</a:t>
            </a:r>
            <a:r>
              <a:rPr lang="es-ES" sz="4000" dirty="0" err="1"/>
              <a:t>aperturado</a:t>
            </a:r>
            <a:r>
              <a:rPr lang="es-ES" sz="4000" dirty="0"/>
              <a:t>.</a:t>
            </a:r>
          </a:p>
          <a:p>
            <a:pPr marL="450850" lvl="2" indent="0">
              <a:spcBef>
                <a:spcPts val="0"/>
              </a:spcBef>
              <a:buSzPts val="3700"/>
              <a:buNone/>
            </a:pPr>
            <a:r>
              <a:rPr lang="es-ES" sz="3700" dirty="0"/>
              <a:t>	</a:t>
            </a:r>
          </a:p>
          <a:p>
            <a:pPr marL="450850" lvl="2" indent="0">
              <a:spcBef>
                <a:spcPts val="0"/>
              </a:spcBef>
              <a:buSzPts val="3700"/>
              <a:buNone/>
            </a:pPr>
            <a:r>
              <a:rPr lang="es-ES" sz="3700" dirty="0"/>
              <a:t>	3. Debe especificar la base con la que se apertura cada fondo.</a:t>
            </a:r>
          </a:p>
          <a:p>
            <a:pPr marL="450850" lvl="2" indent="0" algn="just">
              <a:spcBef>
                <a:spcPts val="0"/>
              </a:spcBef>
              <a:buSzPts val="3700"/>
              <a:buNone/>
            </a:pPr>
            <a:endParaRPr lang="es-ES" sz="3000" dirty="0"/>
          </a:p>
          <a:p>
            <a:pPr marL="450850" lvl="2" indent="0" algn="just">
              <a:spcBef>
                <a:spcPts val="0"/>
              </a:spcBef>
              <a:buSzPts val="3700"/>
              <a:buNone/>
            </a:pPr>
            <a:r>
              <a:rPr lang="es-ES" sz="3700" dirty="0"/>
              <a:t>	4. </a:t>
            </a:r>
            <a:r>
              <a:rPr lang="es-ES" sz="4000" dirty="0"/>
              <a:t>Incluir el nombre del funcionario responsable del fondo, 	identificación y cargo, En todo caso, el funcionario debe ser un 	Servidor Público nombrado en un empleo de la planta de 	cargos de la Administración Distrital, cuyo cargo debe 	corresponder a las funciones especificadas en el Decreto de 	competencias laborales</a:t>
            </a:r>
            <a:r>
              <a:rPr lang="es-ES" sz="3700" dirty="0"/>
              <a:t> </a:t>
            </a:r>
          </a:p>
          <a:p>
            <a:pPr marL="450850" lvl="2" indent="0">
              <a:spcBef>
                <a:spcPts val="0"/>
              </a:spcBef>
              <a:buSzPts val="3700"/>
              <a:buNone/>
            </a:pPr>
            <a:endParaRPr lang="es-ES" sz="3700" dirty="0"/>
          </a:p>
          <a:p>
            <a:pPr marL="450850" lvl="2" indent="0">
              <a:spcBef>
                <a:spcPts val="0"/>
              </a:spcBef>
              <a:buSzPts val="3700"/>
              <a:buNone/>
            </a:pPr>
            <a:endParaRPr lang="es-CO" sz="3700" dirty="0"/>
          </a:p>
          <a:p>
            <a:pPr marL="450850" lvl="2" indent="0">
              <a:spcBef>
                <a:spcPts val="0"/>
              </a:spcBef>
              <a:buSzPts val="3700"/>
              <a:buNone/>
            </a:pPr>
            <a:endParaRPr lang="es-CO" sz="3700" dirty="0"/>
          </a:p>
          <a:p>
            <a:endParaRPr lang="es-CO" dirty="0"/>
          </a:p>
          <a:p>
            <a:endParaRPr lang="es-ES" dirty="0"/>
          </a:p>
          <a:p>
            <a:endParaRPr lang="es-CO" dirty="0"/>
          </a:p>
        </p:txBody>
      </p:sp>
    </p:spTree>
    <p:extLst>
      <p:ext uri="{BB962C8B-B14F-4D97-AF65-F5344CB8AC3E}">
        <p14:creationId xmlns:p14="http://schemas.microsoft.com/office/powerpoint/2010/main" val="2733983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1C95CE0-CCF1-40BF-96EF-498760D3C1FA}"/>
              </a:ext>
            </a:extLst>
          </p:cNvPr>
          <p:cNvSpPr>
            <a:spLocks noGrp="1"/>
          </p:cNvSpPr>
          <p:nvPr>
            <p:ph type="title"/>
          </p:nvPr>
        </p:nvSpPr>
        <p:spPr/>
        <p:txBody>
          <a:bodyPr/>
          <a:lstStyle/>
          <a:p>
            <a:endParaRPr lang="es-CO"/>
          </a:p>
        </p:txBody>
      </p:sp>
      <p:sp>
        <p:nvSpPr>
          <p:cNvPr id="3" name="Marcador de texto 2">
            <a:extLst>
              <a:ext uri="{FF2B5EF4-FFF2-40B4-BE49-F238E27FC236}">
                <a16:creationId xmlns:a16="http://schemas.microsoft.com/office/drawing/2014/main" id="{88353949-9D8B-4C22-AA1A-0B59AF2E87B8}"/>
              </a:ext>
            </a:extLst>
          </p:cNvPr>
          <p:cNvSpPr>
            <a:spLocks noGrp="1"/>
          </p:cNvSpPr>
          <p:nvPr>
            <p:ph type="body" idx="1"/>
          </p:nvPr>
        </p:nvSpPr>
        <p:spPr/>
        <p:txBody>
          <a:bodyPr/>
          <a:lstStyle/>
          <a:p>
            <a:pPr marL="0" lvl="1" indent="0" algn="just">
              <a:buNone/>
            </a:pPr>
            <a:r>
              <a:rPr lang="es-ES" sz="3700" dirty="0"/>
              <a:t>	e.- </a:t>
            </a:r>
            <a:r>
              <a:rPr lang="es-ES" sz="3700" b="1" dirty="0"/>
              <a:t>Parte Dispositiva</a:t>
            </a:r>
            <a:r>
              <a:rPr lang="es-ES" sz="3700" dirty="0"/>
              <a:t>: en ella se impartirán las ordenes ajustadas, 	de 	manera congruentes y en relación directa con el tema que se 	trató 	en las consideraciones.</a:t>
            </a:r>
          </a:p>
          <a:p>
            <a:endParaRPr lang="es-CO" dirty="0"/>
          </a:p>
        </p:txBody>
      </p:sp>
    </p:spTree>
    <p:extLst>
      <p:ext uri="{BB962C8B-B14F-4D97-AF65-F5344CB8AC3E}">
        <p14:creationId xmlns:p14="http://schemas.microsoft.com/office/powerpoint/2010/main" val="31482769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p:nvPr/>
        </p:nvSpPr>
        <p:spPr>
          <a:xfrm>
            <a:off x="1537524" y="2784875"/>
            <a:ext cx="12864276" cy="7761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s" sz="5400" b="1" dirty="0">
                <a:solidFill>
                  <a:srgbClr val="164180"/>
                </a:solidFill>
              </a:rPr>
              <a:t>BASES CAJA MENORES </a:t>
            </a:r>
            <a:endParaRPr sz="5400" b="1" dirty="0">
              <a:solidFill>
                <a:srgbClr val="164180"/>
              </a:solidFill>
            </a:endParaRPr>
          </a:p>
        </p:txBody>
      </p:sp>
      <p:sp>
        <p:nvSpPr>
          <p:cNvPr id="69" name="Google Shape;69;p15"/>
          <p:cNvSpPr txBox="1"/>
          <p:nvPr/>
        </p:nvSpPr>
        <p:spPr>
          <a:xfrm>
            <a:off x="1537525" y="4821549"/>
            <a:ext cx="6090300" cy="4947525"/>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3000" dirty="0">
                <a:solidFill>
                  <a:srgbClr val="434343"/>
                </a:solidFill>
              </a:rPr>
              <a:t>1.- DEPARTARTAMENTOS </a:t>
            </a:r>
          </a:p>
          <a:p>
            <a:pPr marL="0" lvl="0" indent="0" algn="l" rtl="0">
              <a:spcBef>
                <a:spcPts val="0"/>
              </a:spcBef>
              <a:spcAft>
                <a:spcPts val="0"/>
              </a:spcAft>
              <a:buNone/>
            </a:pPr>
            <a:r>
              <a:rPr lang="es" sz="3000" dirty="0">
                <a:solidFill>
                  <a:srgbClr val="434343"/>
                </a:solidFill>
              </a:rPr>
              <a:t>ADMINISTRATIVOS</a:t>
            </a:r>
          </a:p>
          <a:p>
            <a:pPr marL="0" lvl="0" indent="0" algn="l" rtl="0">
              <a:spcBef>
                <a:spcPts val="0"/>
              </a:spcBef>
              <a:spcAft>
                <a:spcPts val="0"/>
              </a:spcAft>
              <a:buNone/>
            </a:pPr>
            <a:endParaRPr lang="es" sz="3000" dirty="0">
              <a:solidFill>
                <a:srgbClr val="434343"/>
              </a:solidFill>
            </a:endParaRPr>
          </a:p>
          <a:p>
            <a:pPr marL="0" lvl="0" indent="0" algn="l" rtl="0">
              <a:spcBef>
                <a:spcPts val="0"/>
              </a:spcBef>
              <a:spcAft>
                <a:spcPts val="0"/>
              </a:spcAft>
              <a:buNone/>
            </a:pPr>
            <a:r>
              <a:rPr lang="es" sz="3000" dirty="0">
                <a:solidFill>
                  <a:srgbClr val="434343"/>
                </a:solidFill>
              </a:rPr>
              <a:t>2.- SECRETARIAS Y DIRECCIONES ADSCRITAS</a:t>
            </a:r>
          </a:p>
          <a:p>
            <a:pPr marL="0" lvl="0" indent="0" algn="l" rtl="0">
              <a:spcBef>
                <a:spcPts val="0"/>
              </a:spcBef>
              <a:spcAft>
                <a:spcPts val="0"/>
              </a:spcAft>
              <a:buNone/>
            </a:pPr>
            <a:endParaRPr lang="es" sz="3000" dirty="0">
              <a:solidFill>
                <a:srgbClr val="434343"/>
              </a:solidFill>
            </a:endParaRPr>
          </a:p>
          <a:p>
            <a:pPr marL="0" lvl="0" indent="0" algn="l" rtl="0">
              <a:spcBef>
                <a:spcPts val="0"/>
              </a:spcBef>
              <a:spcAft>
                <a:spcPts val="0"/>
              </a:spcAft>
              <a:buNone/>
            </a:pPr>
            <a:r>
              <a:rPr lang="es" sz="3000" dirty="0">
                <a:solidFill>
                  <a:srgbClr val="434343"/>
                </a:solidFill>
              </a:rPr>
              <a:t>3.- SUBDIRECCIONES. SUBSECRETARIAS Y UNIDADES ADMINISTRATIVAS ESPECIALES Y OFICINAS</a:t>
            </a:r>
            <a:endParaRPr sz="2400" dirty="0">
              <a:solidFill>
                <a:srgbClr val="434343"/>
              </a:solidFill>
            </a:endParaRPr>
          </a:p>
        </p:txBody>
      </p:sp>
      <p:cxnSp>
        <p:nvCxnSpPr>
          <p:cNvPr id="70" name="Google Shape;70;p15"/>
          <p:cNvCxnSpPr/>
          <p:nvPr/>
        </p:nvCxnSpPr>
        <p:spPr>
          <a:xfrm>
            <a:off x="8367725" y="5358950"/>
            <a:ext cx="0" cy="2224200"/>
          </a:xfrm>
          <a:prstGeom prst="straightConnector1">
            <a:avLst/>
          </a:prstGeom>
          <a:noFill/>
          <a:ln w="76200" cap="flat" cmpd="sng">
            <a:solidFill>
              <a:srgbClr val="6AA84F"/>
            </a:solidFill>
            <a:prstDash val="solid"/>
            <a:round/>
            <a:headEnd type="none" w="med" len="med"/>
            <a:tailEnd type="none" w="med" len="med"/>
          </a:ln>
        </p:spPr>
      </p:cxnSp>
      <p:sp>
        <p:nvSpPr>
          <p:cNvPr id="71" name="Google Shape;71;p15"/>
          <p:cNvSpPr txBox="1"/>
          <p:nvPr/>
        </p:nvSpPr>
        <p:spPr>
          <a:xfrm>
            <a:off x="8795375" y="4821550"/>
            <a:ext cx="6281400" cy="3763650"/>
          </a:xfrm>
          <a:prstGeom prst="rect">
            <a:avLst/>
          </a:prstGeom>
          <a:noFill/>
          <a:ln>
            <a:noFill/>
          </a:ln>
        </p:spPr>
        <p:txBody>
          <a:bodyPr spcFirstLastPara="1" wrap="square" lIns="91425" tIns="91425" rIns="91425" bIns="91425" anchor="t" anchorCtr="0">
            <a:noAutofit/>
          </a:bodyPr>
          <a:lstStyle/>
          <a:p>
            <a:pPr lvl="0"/>
            <a:r>
              <a:rPr lang="es-MX" sz="3000" dirty="0">
                <a:solidFill>
                  <a:srgbClr val="164180"/>
                </a:solidFill>
              </a:rPr>
              <a:t>HASTA 6 SMMLV.    6.960.000</a:t>
            </a:r>
          </a:p>
          <a:p>
            <a:pPr lvl="0"/>
            <a:r>
              <a:rPr lang="es-MX" sz="3000" dirty="0">
                <a:solidFill>
                  <a:srgbClr val="164180"/>
                </a:solidFill>
              </a:rPr>
              <a:t>TRIMESTRE</a:t>
            </a:r>
          </a:p>
          <a:p>
            <a:pPr lvl="0"/>
            <a:endParaRPr lang="es-MX" sz="3000" dirty="0">
              <a:solidFill>
                <a:srgbClr val="164180"/>
              </a:solidFill>
            </a:endParaRPr>
          </a:p>
          <a:p>
            <a:pPr lvl="0"/>
            <a:r>
              <a:rPr lang="es-MX" sz="3000" dirty="0">
                <a:solidFill>
                  <a:srgbClr val="164180"/>
                </a:solidFill>
              </a:rPr>
              <a:t>HASTA 6 SMMLV –  6.960.000  </a:t>
            </a:r>
          </a:p>
          <a:p>
            <a:r>
              <a:rPr lang="es-MX" sz="3000" dirty="0">
                <a:solidFill>
                  <a:srgbClr val="164180"/>
                </a:solidFill>
              </a:rPr>
              <a:t>TRIMESTRE</a:t>
            </a:r>
          </a:p>
          <a:p>
            <a:pPr lvl="0"/>
            <a:endParaRPr lang="es-MX" sz="3000" dirty="0">
              <a:solidFill>
                <a:srgbClr val="164180"/>
              </a:solidFill>
            </a:endParaRPr>
          </a:p>
          <a:p>
            <a:pPr lvl="0"/>
            <a:endParaRPr lang="es-MX" sz="3000" dirty="0">
              <a:solidFill>
                <a:srgbClr val="164180"/>
              </a:solidFill>
            </a:endParaRPr>
          </a:p>
          <a:p>
            <a:pPr lvl="0"/>
            <a:r>
              <a:rPr lang="es-MX" sz="3000" dirty="0">
                <a:solidFill>
                  <a:srgbClr val="164180"/>
                </a:solidFill>
              </a:rPr>
              <a:t>HASTA 3 SMMLV -   3.480.000 TRIMESTRE</a:t>
            </a:r>
          </a:p>
          <a:p>
            <a:pPr lvl="0"/>
            <a:endParaRPr lang="es-MX" sz="3000" i="1" dirty="0">
              <a:solidFill>
                <a:srgbClr val="6AA84F"/>
              </a:solidFill>
            </a:endParaRPr>
          </a:p>
          <a:p>
            <a:pPr lvl="0"/>
            <a:endParaRPr lang="es-MX" sz="2400" i="1" dirty="0">
              <a:solidFill>
                <a:srgbClr val="6AA84F"/>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p:nvPr/>
        </p:nvSpPr>
        <p:spPr>
          <a:xfrm>
            <a:off x="1985553" y="2498190"/>
            <a:ext cx="12985747" cy="1734175"/>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s" sz="5400" b="1" dirty="0">
                <a:solidFill>
                  <a:srgbClr val="164180"/>
                </a:solidFill>
              </a:rPr>
              <a:t>MONTOS FACTURA POR PROVEEDOR</a:t>
            </a:r>
          </a:p>
          <a:p>
            <a:pPr marL="0" lvl="0" indent="0" rtl="0">
              <a:spcBef>
                <a:spcPts val="0"/>
              </a:spcBef>
              <a:spcAft>
                <a:spcPts val="0"/>
              </a:spcAft>
              <a:buNone/>
            </a:pPr>
            <a:endParaRPr lang="es" sz="4800" b="1" dirty="0">
              <a:solidFill>
                <a:srgbClr val="164180"/>
              </a:solidFill>
            </a:endParaRPr>
          </a:p>
          <a:p>
            <a:r>
              <a:rPr lang="es" sz="4000" dirty="0">
                <a:solidFill>
                  <a:srgbClr val="164180"/>
                </a:solidFill>
              </a:rPr>
              <a:t>HASTA 10% DE LA BASE DE CAJA MENOR TRIMESTRAL</a:t>
            </a:r>
          </a:p>
          <a:p>
            <a:endParaRPr lang="es" sz="4800" dirty="0">
              <a:solidFill>
                <a:srgbClr val="164180"/>
              </a:solidFill>
            </a:endParaRPr>
          </a:p>
          <a:p>
            <a:endParaRPr lang="es" sz="4800" dirty="0">
              <a:solidFill>
                <a:srgbClr val="164180"/>
              </a:solidFill>
            </a:endParaRPr>
          </a:p>
          <a:p>
            <a:r>
              <a:rPr lang="es" sz="4800" dirty="0">
                <a:solidFill>
                  <a:srgbClr val="164180"/>
                </a:solidFill>
              </a:rPr>
              <a:t>  </a:t>
            </a:r>
          </a:p>
          <a:p>
            <a:pPr marL="0" lvl="0" indent="0" rtl="0">
              <a:spcBef>
                <a:spcPts val="0"/>
              </a:spcBef>
              <a:spcAft>
                <a:spcPts val="0"/>
              </a:spcAft>
              <a:buNone/>
            </a:pPr>
            <a:endParaRPr lang="es" sz="4800" b="1" dirty="0">
              <a:solidFill>
                <a:srgbClr val="164180"/>
              </a:solidFill>
            </a:endParaRPr>
          </a:p>
          <a:p>
            <a:pPr marL="0" lvl="0" indent="0" rtl="0">
              <a:spcBef>
                <a:spcPts val="0"/>
              </a:spcBef>
              <a:spcAft>
                <a:spcPts val="0"/>
              </a:spcAft>
              <a:buNone/>
            </a:pPr>
            <a:endParaRPr sz="4800" b="1" dirty="0">
              <a:solidFill>
                <a:srgbClr val="164180"/>
              </a:solidFill>
            </a:endParaRPr>
          </a:p>
        </p:txBody>
      </p:sp>
      <p:sp>
        <p:nvSpPr>
          <p:cNvPr id="71" name="Google Shape;71;p15"/>
          <p:cNvSpPr txBox="1"/>
          <p:nvPr/>
        </p:nvSpPr>
        <p:spPr>
          <a:xfrm>
            <a:off x="8689900" y="3858831"/>
            <a:ext cx="6281400" cy="5262880"/>
          </a:xfrm>
          <a:prstGeom prst="rect">
            <a:avLst/>
          </a:prstGeom>
          <a:noFill/>
          <a:ln>
            <a:noFill/>
          </a:ln>
        </p:spPr>
        <p:txBody>
          <a:bodyPr spcFirstLastPara="1" wrap="square" lIns="91425" tIns="91425" rIns="91425" bIns="91425" anchor="t" anchorCtr="0">
            <a:noAutofit/>
          </a:bodyPr>
          <a:lstStyle/>
          <a:p>
            <a:pPr algn="ctr"/>
            <a:endParaRPr lang="es" sz="3000" dirty="0">
              <a:solidFill>
                <a:srgbClr val="164180"/>
              </a:solidFill>
            </a:endParaRPr>
          </a:p>
          <a:p>
            <a:pPr algn="ctr"/>
            <a:endParaRPr lang="es" sz="3000" dirty="0">
              <a:solidFill>
                <a:srgbClr val="164180"/>
              </a:solidFill>
            </a:endParaRPr>
          </a:p>
          <a:p>
            <a:pPr algn="ctr"/>
            <a:endParaRPr lang="es" sz="3000" dirty="0">
              <a:solidFill>
                <a:srgbClr val="164180"/>
              </a:solidFill>
            </a:endParaRPr>
          </a:p>
          <a:p>
            <a:pPr algn="ctr"/>
            <a:endParaRPr lang="es" sz="3000" dirty="0">
              <a:solidFill>
                <a:srgbClr val="164180"/>
              </a:solidFill>
            </a:endParaRPr>
          </a:p>
        </p:txBody>
      </p:sp>
      <p:graphicFrame>
        <p:nvGraphicFramePr>
          <p:cNvPr id="5" name="Tabla 4">
            <a:extLst>
              <a:ext uri="{FF2B5EF4-FFF2-40B4-BE49-F238E27FC236}">
                <a16:creationId xmlns:a16="http://schemas.microsoft.com/office/drawing/2014/main" id="{5E911713-7AFE-4E62-BB02-A41B5959A38C}"/>
              </a:ext>
            </a:extLst>
          </p:cNvPr>
          <p:cNvGraphicFramePr>
            <a:graphicFrameLocks noGrp="1"/>
          </p:cNvGraphicFramePr>
          <p:nvPr>
            <p:extLst>
              <p:ext uri="{D42A27DB-BD31-4B8C-83A1-F6EECF244321}">
                <p14:modId xmlns:p14="http://schemas.microsoft.com/office/powerpoint/2010/main" val="3738800056"/>
              </p:ext>
            </p:extLst>
          </p:nvPr>
        </p:nvGraphicFramePr>
        <p:xfrm>
          <a:off x="1764125" y="6769060"/>
          <a:ext cx="14303189" cy="2080043"/>
        </p:xfrm>
        <a:graphic>
          <a:graphicData uri="http://schemas.openxmlformats.org/drawingml/2006/table">
            <a:tbl>
              <a:tblPr/>
              <a:tblGrid>
                <a:gridCol w="2664823">
                  <a:extLst>
                    <a:ext uri="{9D8B030D-6E8A-4147-A177-3AD203B41FA5}">
                      <a16:colId xmlns:a16="http://schemas.microsoft.com/office/drawing/2014/main" val="876725183"/>
                    </a:ext>
                  </a:extLst>
                </a:gridCol>
                <a:gridCol w="2388414">
                  <a:extLst>
                    <a:ext uri="{9D8B030D-6E8A-4147-A177-3AD203B41FA5}">
                      <a16:colId xmlns:a16="http://schemas.microsoft.com/office/drawing/2014/main" val="4199049761"/>
                    </a:ext>
                  </a:extLst>
                </a:gridCol>
                <a:gridCol w="3173681">
                  <a:extLst>
                    <a:ext uri="{9D8B030D-6E8A-4147-A177-3AD203B41FA5}">
                      <a16:colId xmlns:a16="http://schemas.microsoft.com/office/drawing/2014/main" val="2579574754"/>
                    </a:ext>
                  </a:extLst>
                </a:gridCol>
                <a:gridCol w="2627677">
                  <a:extLst>
                    <a:ext uri="{9D8B030D-6E8A-4147-A177-3AD203B41FA5}">
                      <a16:colId xmlns:a16="http://schemas.microsoft.com/office/drawing/2014/main" val="110965503"/>
                    </a:ext>
                  </a:extLst>
                </a:gridCol>
                <a:gridCol w="3448594">
                  <a:extLst>
                    <a:ext uri="{9D8B030D-6E8A-4147-A177-3AD203B41FA5}">
                      <a16:colId xmlns:a16="http://schemas.microsoft.com/office/drawing/2014/main" val="2675726817"/>
                    </a:ext>
                  </a:extLst>
                </a:gridCol>
              </a:tblGrid>
              <a:tr h="964644">
                <a:tc>
                  <a:txBody>
                    <a:bodyPr/>
                    <a:lstStyle/>
                    <a:p>
                      <a:pPr algn="ctr" fontAlgn="ctr"/>
                      <a:r>
                        <a:rPr lang="es-CO" sz="2500" b="1" i="0" u="none" strike="noStrike" dirty="0">
                          <a:solidFill>
                            <a:srgbClr val="000000"/>
                          </a:solidFill>
                          <a:effectLst/>
                          <a:latin typeface="Calibri" panose="020F0502020204030204" pitchFamily="34" charset="0"/>
                        </a:rPr>
                        <a:t>PROVEEDOR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es-CO" sz="2500" b="1" i="0" u="none" strike="noStrike" dirty="0">
                          <a:solidFill>
                            <a:srgbClr val="000000"/>
                          </a:solidFill>
                          <a:effectLst/>
                          <a:latin typeface="Calibri" panose="020F0502020204030204" pitchFamily="34" charset="0"/>
                        </a:rPr>
                        <a:t>CONCEPTO</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es-CO" sz="2500" b="1" i="0" u="none" strike="noStrike" dirty="0">
                          <a:solidFill>
                            <a:srgbClr val="000000"/>
                          </a:solidFill>
                          <a:effectLst/>
                          <a:latin typeface="Calibri" panose="020F0502020204030204" pitchFamily="34" charset="0"/>
                        </a:rPr>
                        <a:t>VALOR  BASE CAJA TRIMESTRAL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es-CO" sz="2500" b="1" i="0" u="none" strike="noStrike" dirty="0">
                          <a:solidFill>
                            <a:srgbClr val="000000"/>
                          </a:solidFill>
                          <a:effectLst/>
                          <a:latin typeface="Calibri" panose="020F0502020204030204" pitchFamily="34" charset="0"/>
                        </a:rPr>
                        <a:t>10% BASE DEL FONDO</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es-CO" sz="2500" b="1" i="0" u="none" strike="noStrike">
                          <a:solidFill>
                            <a:srgbClr val="000000"/>
                          </a:solidFill>
                          <a:effectLst/>
                          <a:latin typeface="Calibri" panose="020F0502020204030204" pitchFamily="34" charset="0"/>
                        </a:rPr>
                        <a:t>MONTO DIARIO  FACTURA POR PROVEEDOR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443578281"/>
                  </a:ext>
                </a:extLst>
              </a:tr>
              <a:tr h="927518">
                <a:tc>
                  <a:txBody>
                    <a:bodyPr/>
                    <a:lstStyle/>
                    <a:p>
                      <a:pPr algn="l" fontAlgn="b"/>
                      <a:r>
                        <a:rPr lang="es-CO" sz="2500" b="0" i="0" u="none" strike="noStrike" dirty="0">
                          <a:solidFill>
                            <a:srgbClr val="000000"/>
                          </a:solidFill>
                          <a:effectLst/>
                          <a:latin typeface="Calibri" panose="020F0502020204030204" pitchFamily="34" charset="0"/>
                        </a:rPr>
                        <a:t>KOKORIKO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2500" b="0" i="0" u="none" strike="noStrike" dirty="0">
                          <a:solidFill>
                            <a:srgbClr val="000000"/>
                          </a:solidFill>
                          <a:effectLst/>
                          <a:latin typeface="Calibri" panose="020F0502020204030204" pitchFamily="34" charset="0"/>
                        </a:rPr>
                        <a:t>REFRIGERIO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2500" b="0" i="0" u="none" strike="noStrike" dirty="0">
                          <a:solidFill>
                            <a:srgbClr val="000000"/>
                          </a:solidFill>
                          <a:effectLst/>
                          <a:latin typeface="Calibri" panose="020F0502020204030204" pitchFamily="34" charset="0"/>
                        </a:rPr>
                        <a:t> $         6.960.000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2500" b="0" i="0" u="none" strike="noStrike" dirty="0">
                          <a:solidFill>
                            <a:srgbClr val="000000"/>
                          </a:solidFill>
                          <a:effectLst/>
                          <a:latin typeface="Calibri" panose="020F0502020204030204" pitchFamily="34" charset="0"/>
                        </a:rPr>
                        <a:t> $             696.000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2500" b="0" i="0" u="none" strike="noStrike" dirty="0">
                          <a:solidFill>
                            <a:srgbClr val="000000"/>
                          </a:solidFill>
                          <a:effectLst/>
                          <a:latin typeface="Calibri" panose="020F0502020204030204" pitchFamily="34" charset="0"/>
                        </a:rPr>
                        <a:t> $                          696.000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756331"/>
                  </a:ext>
                </a:extLst>
              </a:tr>
            </a:tbl>
          </a:graphicData>
        </a:graphic>
      </p:graphicFrame>
    </p:spTree>
    <p:extLst>
      <p:ext uri="{BB962C8B-B14F-4D97-AF65-F5344CB8AC3E}">
        <p14:creationId xmlns:p14="http://schemas.microsoft.com/office/powerpoint/2010/main" val="39495248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p:nvPr/>
        </p:nvSpPr>
        <p:spPr>
          <a:xfrm>
            <a:off x="1547782" y="2303333"/>
            <a:ext cx="13639860" cy="776100"/>
          </a:xfrm>
          <a:prstGeom prst="rect">
            <a:avLst/>
          </a:prstGeom>
          <a:noFill/>
          <a:ln>
            <a:noFill/>
          </a:ln>
        </p:spPr>
        <p:txBody>
          <a:bodyPr spcFirstLastPara="1" wrap="square" lIns="91425" tIns="91425" rIns="91425" bIns="91425" anchor="t" anchorCtr="0">
            <a:noAutofit/>
          </a:bodyPr>
          <a:lstStyle/>
          <a:p>
            <a:r>
              <a:rPr lang="es" sz="5400" b="1" dirty="0">
                <a:solidFill>
                  <a:srgbClr val="164180"/>
                </a:solidFill>
              </a:rPr>
              <a:t>MONTOS ESPECIALES</a:t>
            </a:r>
          </a:p>
          <a:p>
            <a:endParaRPr lang="es" sz="5400" b="1" dirty="0">
              <a:solidFill>
                <a:srgbClr val="164180"/>
              </a:solidFill>
            </a:endParaRPr>
          </a:p>
          <a:p>
            <a:pPr marL="0" lvl="0" indent="0" rtl="0">
              <a:spcBef>
                <a:spcPts val="0"/>
              </a:spcBef>
              <a:spcAft>
                <a:spcPts val="0"/>
              </a:spcAft>
              <a:buNone/>
            </a:pPr>
            <a:endParaRPr sz="5400" b="1" dirty="0">
              <a:solidFill>
                <a:srgbClr val="164180"/>
              </a:solidFill>
            </a:endParaRPr>
          </a:p>
        </p:txBody>
      </p:sp>
      <p:sp>
        <p:nvSpPr>
          <p:cNvPr id="69" name="Google Shape;69;p15"/>
          <p:cNvSpPr txBox="1"/>
          <p:nvPr/>
        </p:nvSpPr>
        <p:spPr>
          <a:xfrm>
            <a:off x="1235628" y="4246880"/>
            <a:ext cx="6090300" cy="553061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2400" dirty="0">
              <a:solidFill>
                <a:srgbClr val="434343"/>
              </a:solidFill>
            </a:endParaRPr>
          </a:p>
        </p:txBody>
      </p:sp>
      <p:sp>
        <p:nvSpPr>
          <p:cNvPr id="71" name="Google Shape;71;p15"/>
          <p:cNvSpPr txBox="1"/>
          <p:nvPr/>
        </p:nvSpPr>
        <p:spPr>
          <a:xfrm>
            <a:off x="8795375" y="4246880"/>
            <a:ext cx="6281400" cy="5262880"/>
          </a:xfrm>
          <a:prstGeom prst="rect">
            <a:avLst/>
          </a:prstGeom>
          <a:noFill/>
          <a:ln>
            <a:noFill/>
          </a:ln>
        </p:spPr>
        <p:txBody>
          <a:bodyPr spcFirstLastPara="1" wrap="square" lIns="91425" tIns="91425" rIns="91425" bIns="91425" anchor="t" anchorCtr="0">
            <a:noAutofit/>
          </a:bodyPr>
          <a:lstStyle/>
          <a:p>
            <a:pPr algn="ctr"/>
            <a:endParaRPr lang="es-CO" sz="3000" dirty="0">
              <a:solidFill>
                <a:srgbClr val="164180"/>
              </a:solidFill>
            </a:endParaRPr>
          </a:p>
        </p:txBody>
      </p:sp>
      <p:graphicFrame>
        <p:nvGraphicFramePr>
          <p:cNvPr id="4" name="Tabla 3">
            <a:extLst>
              <a:ext uri="{FF2B5EF4-FFF2-40B4-BE49-F238E27FC236}">
                <a16:creationId xmlns:a16="http://schemas.microsoft.com/office/drawing/2014/main" id="{A6ABDF5C-4622-4962-8AEB-E75F6944F2BB}"/>
              </a:ext>
            </a:extLst>
          </p:cNvPr>
          <p:cNvGraphicFramePr>
            <a:graphicFrameLocks noGrp="1"/>
          </p:cNvGraphicFramePr>
          <p:nvPr>
            <p:extLst>
              <p:ext uri="{D42A27DB-BD31-4B8C-83A1-F6EECF244321}">
                <p14:modId xmlns:p14="http://schemas.microsoft.com/office/powerpoint/2010/main" val="3165885671"/>
              </p:ext>
            </p:extLst>
          </p:nvPr>
        </p:nvGraphicFramePr>
        <p:xfrm>
          <a:off x="1436914" y="4246880"/>
          <a:ext cx="12697098" cy="5126992"/>
        </p:xfrm>
        <a:graphic>
          <a:graphicData uri="http://schemas.openxmlformats.org/drawingml/2006/table">
            <a:tbl>
              <a:tblPr firstRow="1" firstCol="1" bandRow="1"/>
              <a:tblGrid>
                <a:gridCol w="4833257">
                  <a:extLst>
                    <a:ext uri="{9D8B030D-6E8A-4147-A177-3AD203B41FA5}">
                      <a16:colId xmlns:a16="http://schemas.microsoft.com/office/drawing/2014/main" val="1175172982"/>
                    </a:ext>
                  </a:extLst>
                </a:gridCol>
                <a:gridCol w="1750423">
                  <a:extLst>
                    <a:ext uri="{9D8B030D-6E8A-4147-A177-3AD203B41FA5}">
                      <a16:colId xmlns:a16="http://schemas.microsoft.com/office/drawing/2014/main" val="3097802485"/>
                    </a:ext>
                  </a:extLst>
                </a:gridCol>
                <a:gridCol w="3197135">
                  <a:extLst>
                    <a:ext uri="{9D8B030D-6E8A-4147-A177-3AD203B41FA5}">
                      <a16:colId xmlns:a16="http://schemas.microsoft.com/office/drawing/2014/main" val="3442912916"/>
                    </a:ext>
                  </a:extLst>
                </a:gridCol>
                <a:gridCol w="2916283">
                  <a:extLst>
                    <a:ext uri="{9D8B030D-6E8A-4147-A177-3AD203B41FA5}">
                      <a16:colId xmlns:a16="http://schemas.microsoft.com/office/drawing/2014/main" val="2842376058"/>
                    </a:ext>
                  </a:extLst>
                </a:gridCol>
              </a:tblGrid>
              <a:tr h="1281748">
                <a:tc>
                  <a:txBody>
                    <a:bodyPr/>
                    <a:lstStyle/>
                    <a:p>
                      <a:pPr algn="ctr">
                        <a:lnSpc>
                          <a:spcPct val="107000"/>
                        </a:lnSpc>
                        <a:spcAft>
                          <a:spcPts val="800"/>
                        </a:spcAft>
                      </a:pPr>
                      <a:r>
                        <a:rPr lang="es-CO" sz="3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CONCEPTO</a:t>
                      </a:r>
                      <a:endParaRPr lang="es-CO"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lnSpc>
                          <a:spcPct val="107000"/>
                        </a:lnSpc>
                        <a:spcAft>
                          <a:spcPts val="800"/>
                        </a:spcAft>
                      </a:pPr>
                      <a:r>
                        <a:rPr lang="es-CO" sz="3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UVT</a:t>
                      </a:r>
                      <a:endParaRPr lang="es-CO"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lnSpc>
                          <a:spcPct val="107000"/>
                        </a:lnSpc>
                        <a:spcAft>
                          <a:spcPts val="800"/>
                        </a:spcAft>
                      </a:pPr>
                      <a:r>
                        <a:rPr lang="es-CO" sz="3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VALOR UVT AÑO 2023</a:t>
                      </a:r>
                      <a:endParaRPr lang="es-CO"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lnSpc>
                          <a:spcPct val="107000"/>
                        </a:lnSpc>
                        <a:spcAft>
                          <a:spcPts val="800"/>
                        </a:spcAft>
                      </a:pPr>
                      <a:r>
                        <a:rPr lang="es-CO" sz="3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VALOR CONSUMO</a:t>
                      </a:r>
                      <a:endParaRPr lang="es-CO" sz="3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458634927"/>
                  </a:ext>
                </a:extLst>
              </a:tr>
              <a:tr h="1281748">
                <a:tc>
                  <a:txBody>
                    <a:bodyPr/>
                    <a:lstStyle/>
                    <a:p>
                      <a:pPr>
                        <a:lnSpc>
                          <a:spcPct val="107000"/>
                        </a:lnSpc>
                        <a:spcAft>
                          <a:spcPts val="800"/>
                        </a:spcAft>
                      </a:pPr>
                      <a:r>
                        <a:rPr lang="es-CO" sz="36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ALIMENTACION  POR DIA POR PERSONA</a:t>
                      </a:r>
                      <a:endParaRPr lang="es-CO"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s-CO" sz="3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0,5</a:t>
                      </a:r>
                      <a:endParaRPr lang="es-CO" sz="3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s-CO" sz="36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$ 42.412</a:t>
                      </a:r>
                      <a:endParaRPr lang="es-CO"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s-CO" sz="3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$ 21.000</a:t>
                      </a:r>
                      <a:endParaRPr lang="es-CO" sz="3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3027048"/>
                  </a:ext>
                </a:extLst>
              </a:tr>
              <a:tr h="1281748">
                <a:tc>
                  <a:txBody>
                    <a:bodyPr/>
                    <a:lstStyle/>
                    <a:p>
                      <a:pPr>
                        <a:lnSpc>
                          <a:spcPct val="107000"/>
                        </a:lnSpc>
                        <a:spcAft>
                          <a:spcPts val="800"/>
                        </a:spcAft>
                      </a:pPr>
                      <a:r>
                        <a:rPr lang="es-CO" sz="36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TRANSPORTE POR DIA POR PERSONA</a:t>
                      </a:r>
                      <a:endParaRPr lang="es-CO"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s-CO" sz="3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0,7</a:t>
                      </a:r>
                      <a:endParaRPr lang="es-CO" sz="3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s-CO" sz="36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$ 42.412</a:t>
                      </a:r>
                      <a:endParaRPr lang="es-CO"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s-CO" sz="36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$ 30.000</a:t>
                      </a:r>
                      <a:endParaRPr lang="es-CO"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6785339"/>
                  </a:ext>
                </a:extLst>
              </a:tr>
              <a:tr h="1281748">
                <a:tc>
                  <a:txBody>
                    <a:bodyPr/>
                    <a:lstStyle/>
                    <a:p>
                      <a:pPr>
                        <a:lnSpc>
                          <a:spcPct val="107000"/>
                        </a:lnSpc>
                        <a:spcAft>
                          <a:spcPts val="800"/>
                        </a:spcAft>
                      </a:pPr>
                      <a:r>
                        <a:rPr lang="es-CO" sz="3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DESPINCHADA LLANTA</a:t>
                      </a:r>
                      <a:endParaRPr lang="es-CO" sz="3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s-CO" sz="36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0,7</a:t>
                      </a:r>
                      <a:endParaRPr lang="es-CO"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s-CO" sz="36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$ 42.412</a:t>
                      </a:r>
                      <a:endParaRPr lang="es-CO"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s-CO" sz="36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$ 30.000</a:t>
                      </a:r>
                      <a:endParaRPr lang="es-CO"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56892034"/>
                  </a:ext>
                </a:extLst>
              </a:tr>
            </a:tbl>
          </a:graphicData>
        </a:graphic>
      </p:graphicFrame>
      <p:sp>
        <p:nvSpPr>
          <p:cNvPr id="5" name="Rectangle 2">
            <a:extLst>
              <a:ext uri="{FF2B5EF4-FFF2-40B4-BE49-F238E27FC236}">
                <a16:creationId xmlns:a16="http://schemas.microsoft.com/office/drawing/2014/main" id="{124124E9-1AB6-4E50-B9C5-08F96F9F4386}"/>
              </a:ext>
            </a:extLst>
          </p:cNvPr>
          <p:cNvSpPr>
            <a:spLocks noChangeArrowheads="1"/>
          </p:cNvSpPr>
          <p:nvPr/>
        </p:nvSpPr>
        <p:spPr bwMode="auto">
          <a:xfrm>
            <a:off x="5929313" y="6581775"/>
            <a:ext cx="16735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CO" altLang="es-CO" sz="12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endParaRPr kumimoji="0" lang="es-CO" altLang="es-CO"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625739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05907" y="887467"/>
            <a:ext cx="15594600" cy="1397700"/>
          </a:xfrm>
        </p:spPr>
        <p:txBody>
          <a:bodyPr/>
          <a:lstStyle/>
          <a:p>
            <a:pPr>
              <a:buClr>
                <a:srgbClr val="000000"/>
              </a:buClr>
            </a:pPr>
            <a:r>
              <a:rPr lang="es-ES" sz="5400" b="1" dirty="0">
                <a:solidFill>
                  <a:srgbClr val="164180"/>
                </a:solidFill>
              </a:rPr>
              <a:t>FUNCIONAMIENTO</a:t>
            </a:r>
            <a:endParaRPr lang="es-CO" sz="5400" b="1" dirty="0">
              <a:solidFill>
                <a:srgbClr val="164180"/>
              </a:solidFill>
            </a:endParaRPr>
          </a:p>
        </p:txBody>
      </p:sp>
      <p:sp>
        <p:nvSpPr>
          <p:cNvPr id="3" name="Marcador de texto 2"/>
          <p:cNvSpPr>
            <a:spLocks noGrp="1"/>
          </p:cNvSpPr>
          <p:nvPr>
            <p:ph type="body" idx="1"/>
          </p:nvPr>
        </p:nvSpPr>
        <p:spPr>
          <a:xfrm>
            <a:off x="570476" y="1891862"/>
            <a:ext cx="15594600" cy="10204344"/>
          </a:xfrm>
        </p:spPr>
        <p:txBody>
          <a:bodyPr/>
          <a:lstStyle/>
          <a:p>
            <a:pPr algn="just"/>
            <a:r>
              <a:rPr lang="es-ES" b="1" dirty="0"/>
              <a:t>Decreto 0961 diciembre 30 de 2022. Artículo Decimo Segundo. CONCEPTO DEL GASTO</a:t>
            </a:r>
            <a:r>
              <a:rPr lang="es-ES" dirty="0"/>
              <a:t>: </a:t>
            </a:r>
            <a:r>
              <a:rPr lang="es-ES" sz="3600" dirty="0"/>
              <a:t>Los conceptos de gastos admitidos para ser sufragados con recursos efectivo de caja menor son todos aquellos que puedan ser contenidos en los siguientes conceptos contables:</a:t>
            </a:r>
            <a:endParaRPr lang="es-CO" sz="3600" dirty="0"/>
          </a:p>
          <a:p>
            <a:endParaRPr lang="es-CO" dirty="0"/>
          </a:p>
        </p:txBody>
      </p:sp>
      <p:graphicFrame>
        <p:nvGraphicFramePr>
          <p:cNvPr id="5" name="Tabla 4"/>
          <p:cNvGraphicFramePr>
            <a:graphicFrameLocks noGrp="1"/>
          </p:cNvGraphicFramePr>
          <p:nvPr>
            <p:extLst>
              <p:ext uri="{D42A27DB-BD31-4B8C-83A1-F6EECF244321}">
                <p14:modId xmlns:p14="http://schemas.microsoft.com/office/powerpoint/2010/main" val="3004613738"/>
              </p:ext>
            </p:extLst>
          </p:nvPr>
        </p:nvGraphicFramePr>
        <p:xfrm>
          <a:off x="1306286" y="4650377"/>
          <a:ext cx="13828610" cy="6620499"/>
        </p:xfrm>
        <a:graphic>
          <a:graphicData uri="http://schemas.openxmlformats.org/drawingml/2006/table">
            <a:tbl>
              <a:tblPr firstRow="1" firstCol="1" lastRow="1" lastCol="1" bandRow="1" bandCol="1"/>
              <a:tblGrid>
                <a:gridCol w="3029406">
                  <a:extLst>
                    <a:ext uri="{9D8B030D-6E8A-4147-A177-3AD203B41FA5}">
                      <a16:colId xmlns:a16="http://schemas.microsoft.com/office/drawing/2014/main" val="20000"/>
                    </a:ext>
                  </a:extLst>
                </a:gridCol>
                <a:gridCol w="682170">
                  <a:extLst>
                    <a:ext uri="{9D8B030D-6E8A-4147-A177-3AD203B41FA5}">
                      <a16:colId xmlns:a16="http://schemas.microsoft.com/office/drawing/2014/main" val="20001"/>
                    </a:ext>
                  </a:extLst>
                </a:gridCol>
                <a:gridCol w="3971148">
                  <a:extLst>
                    <a:ext uri="{9D8B030D-6E8A-4147-A177-3AD203B41FA5}">
                      <a16:colId xmlns:a16="http://schemas.microsoft.com/office/drawing/2014/main" val="20002"/>
                    </a:ext>
                  </a:extLst>
                </a:gridCol>
                <a:gridCol w="1343764">
                  <a:extLst>
                    <a:ext uri="{9D8B030D-6E8A-4147-A177-3AD203B41FA5}">
                      <a16:colId xmlns:a16="http://schemas.microsoft.com/office/drawing/2014/main" val="20003"/>
                    </a:ext>
                  </a:extLst>
                </a:gridCol>
                <a:gridCol w="1970538">
                  <a:extLst>
                    <a:ext uri="{9D8B030D-6E8A-4147-A177-3AD203B41FA5}">
                      <a16:colId xmlns:a16="http://schemas.microsoft.com/office/drawing/2014/main" val="20004"/>
                    </a:ext>
                  </a:extLst>
                </a:gridCol>
                <a:gridCol w="819870">
                  <a:extLst>
                    <a:ext uri="{9D8B030D-6E8A-4147-A177-3AD203B41FA5}">
                      <a16:colId xmlns:a16="http://schemas.microsoft.com/office/drawing/2014/main" val="20005"/>
                    </a:ext>
                  </a:extLst>
                </a:gridCol>
                <a:gridCol w="2011714">
                  <a:extLst>
                    <a:ext uri="{9D8B030D-6E8A-4147-A177-3AD203B41FA5}">
                      <a16:colId xmlns:a16="http://schemas.microsoft.com/office/drawing/2014/main" val="20006"/>
                    </a:ext>
                  </a:extLst>
                </a:gridCol>
              </a:tblGrid>
              <a:tr h="360976">
                <a:tc gridSpan="2">
                  <a:txBody>
                    <a:bodyPr/>
                    <a:lstStyle/>
                    <a:p>
                      <a:pPr marL="422275" marR="180975" indent="-342265">
                        <a:lnSpc>
                          <a:spcPct val="98000"/>
                        </a:lnSpc>
                        <a:spcAft>
                          <a:spcPts val="0"/>
                        </a:spcAft>
                      </a:pPr>
                      <a:r>
                        <a:rPr lang="es-ES" sz="1200" dirty="0">
                          <a:effectLst/>
                          <a:latin typeface="Arial" panose="020B0604020202020204" pitchFamily="34" charset="0"/>
                          <a:ea typeface="Arial" panose="020B0604020202020204" pitchFamily="34" charset="0"/>
                          <a:cs typeface="Times New Roman" panose="02020603050405020304" pitchFamily="18" charset="0"/>
                        </a:rPr>
                        <a:t>CONCEPTO</a:t>
                      </a:r>
                      <a:r>
                        <a:rPr lang="es-ES" sz="1200" spc="25" dirty="0">
                          <a:effectLst/>
                          <a:latin typeface="Arial" panose="020B0604020202020204" pitchFamily="34" charset="0"/>
                          <a:ea typeface="Arial" panose="020B0604020202020204" pitchFamily="34" charset="0"/>
                          <a:cs typeface="Times New Roman" panose="02020603050405020304" pitchFamily="18" charset="0"/>
                        </a:rPr>
                        <a:t> </a:t>
                      </a:r>
                      <a:r>
                        <a:rPr lang="es-ES" sz="1200" dirty="0">
                          <a:effectLst/>
                          <a:latin typeface="Arial" panose="020B0604020202020204" pitchFamily="34" charset="0"/>
                          <a:ea typeface="Arial" panose="020B0604020202020204" pitchFamily="34" charset="0"/>
                          <a:cs typeface="Times New Roman" panose="02020603050405020304" pitchFamily="18" charset="0"/>
                        </a:rPr>
                        <a:t>DEL</a:t>
                      </a:r>
                      <a:r>
                        <a:rPr lang="es-ES" sz="1200" spc="-320" dirty="0">
                          <a:effectLst/>
                          <a:latin typeface="Arial" panose="020B0604020202020204" pitchFamily="34" charset="0"/>
                          <a:ea typeface="Arial" panose="020B0604020202020204" pitchFamily="34" charset="0"/>
                          <a:cs typeface="Times New Roman" panose="02020603050405020304" pitchFamily="18" charset="0"/>
                        </a:rPr>
                        <a:t> </a:t>
                      </a:r>
                      <a:r>
                        <a:rPr lang="es-ES" sz="1200" dirty="0">
                          <a:effectLst/>
                          <a:latin typeface="Arial" panose="020B0604020202020204" pitchFamily="34" charset="0"/>
                          <a:ea typeface="Arial" panose="020B0604020202020204" pitchFamily="34" charset="0"/>
                          <a:cs typeface="Times New Roman" panose="02020603050405020304" pitchFamily="18" charset="0"/>
                        </a:rPr>
                        <a:t>GASTO</a:t>
                      </a:r>
                      <a:endParaRPr lang="es-CO" sz="11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gridSpan="4">
                  <a:txBody>
                    <a:bodyPr/>
                    <a:lstStyle/>
                    <a:p>
                      <a:pPr marL="1177925" marR="1158240" algn="ctr">
                        <a:lnSpc>
                          <a:spcPts val="1335"/>
                        </a:lnSpc>
                        <a:spcAft>
                          <a:spcPts val="0"/>
                        </a:spcAft>
                      </a:pPr>
                      <a:r>
                        <a:rPr lang="es-ES" sz="1200">
                          <a:effectLst/>
                          <a:latin typeface="Arial" panose="020B0604020202020204" pitchFamily="34" charset="0"/>
                          <a:ea typeface="Arial" panose="020B0604020202020204" pitchFamily="34" charset="0"/>
                          <a:cs typeface="Times New Roman" panose="02020603050405020304" pitchFamily="18" charset="0"/>
                        </a:rPr>
                        <a:t>DEFINICION</a:t>
                      </a:r>
                      <a:endParaRPr lang="es-CO" sz="11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marL="82550" marR="59055" algn="ctr">
                        <a:lnSpc>
                          <a:spcPts val="1325"/>
                        </a:lnSpc>
                        <a:spcAft>
                          <a:spcPts val="0"/>
                        </a:spcAft>
                      </a:pPr>
                      <a:r>
                        <a:rPr lang="es-ES" sz="1200">
                          <a:effectLst/>
                          <a:latin typeface="Arial" panose="020B0604020202020204" pitchFamily="34" charset="0"/>
                          <a:ea typeface="Arial" panose="020B0604020202020204" pitchFamily="34" charset="0"/>
                          <a:cs typeface="Times New Roman" panose="02020603050405020304" pitchFamily="18" charset="0"/>
                        </a:rPr>
                        <a:t>CUENTA</a:t>
                      </a:r>
                      <a:endParaRPr lang="es-CO" sz="1100">
                        <a:effectLst/>
                        <a:latin typeface="Arial" panose="020B0604020202020204" pitchFamily="34" charset="0"/>
                        <a:ea typeface="Arial" panose="020B0604020202020204" pitchFamily="34" charset="0"/>
                        <a:cs typeface="Times New Roman" panose="02020603050405020304" pitchFamily="18" charset="0"/>
                      </a:endParaRPr>
                    </a:p>
                    <a:p>
                      <a:pPr marL="82550" marR="65405" algn="ctr">
                        <a:lnSpc>
                          <a:spcPts val="1355"/>
                        </a:lnSpc>
                        <a:spcAft>
                          <a:spcPts val="0"/>
                        </a:spcAft>
                      </a:pPr>
                      <a:r>
                        <a:rPr lang="es-ES" sz="1200">
                          <a:effectLst/>
                          <a:latin typeface="Arial" panose="020B0604020202020204" pitchFamily="34" charset="0"/>
                          <a:ea typeface="Arial" panose="020B0604020202020204" pitchFamily="34" charset="0"/>
                          <a:cs typeface="Times New Roman" panose="02020603050405020304" pitchFamily="18" charset="0"/>
                        </a:rPr>
                        <a:t>CONTABLE</a:t>
                      </a:r>
                      <a:endParaRPr lang="es-CO" sz="11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32667">
                <a:tc gridSpan="2">
                  <a:txBody>
                    <a:bodyPr/>
                    <a:lstStyle/>
                    <a:p>
                      <a:pPr>
                        <a:spcBef>
                          <a:spcPts val="25"/>
                        </a:spcBef>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 </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L="80645">
                        <a:spcBef>
                          <a:spcPts val="5"/>
                        </a:spcBef>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Materiales,</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L="83185" marR="90805" indent="-2540">
                        <a:lnSpc>
                          <a:spcPts val="1370"/>
                        </a:lnSpc>
                        <a:spcBef>
                          <a:spcPts val="10"/>
                        </a:spcBef>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Suministros</a:t>
                      </a:r>
                      <a:r>
                        <a:rPr lang="es-ES" sz="1800" spc="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y</a:t>
                      </a:r>
                      <a:r>
                        <a:rPr lang="es-ES" sz="1800" spc="5" dirty="0">
                          <a:effectLst/>
                          <a:latin typeface="Arial" panose="020B0604020202020204" pitchFamily="34" charset="0"/>
                          <a:ea typeface="Arial" panose="020B0604020202020204" pitchFamily="34" charset="0"/>
                          <a:cs typeface="Times New Roman" panose="02020603050405020304" pitchFamily="18" charset="0"/>
                        </a:rPr>
                        <a:t> </a:t>
                      </a:r>
                      <a:r>
                        <a:rPr lang="es-ES" sz="1800" spc="-5" dirty="0">
                          <a:effectLst/>
                          <a:latin typeface="Arial" panose="020B0604020202020204" pitchFamily="34" charset="0"/>
                          <a:ea typeface="Arial" panose="020B0604020202020204" pitchFamily="34" charset="0"/>
                          <a:cs typeface="Times New Roman" panose="02020603050405020304" pitchFamily="18" charset="0"/>
                        </a:rPr>
                        <a:t>s</a:t>
                      </a:r>
                      <a:r>
                        <a:rPr lang="es-ES" sz="1800" u="sng" spc="-5" dirty="0">
                          <a:effectLst/>
                          <a:latin typeface="Arial" panose="020B0604020202020204" pitchFamily="34" charset="0"/>
                          <a:ea typeface="Arial" panose="020B0604020202020204" pitchFamily="34" charset="0"/>
                          <a:cs typeface="Times New Roman" panose="02020603050405020304" pitchFamily="18" charset="0"/>
                        </a:rPr>
                        <a:t>ervicios</a:t>
                      </a:r>
                      <a:r>
                        <a:rPr lang="es-ES" sz="1800" spc="-50"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generales</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gridSpan="4">
                  <a:txBody>
                    <a:bodyPr/>
                    <a:lstStyle/>
                    <a:p>
                      <a:pPr marL="85725" algn="just">
                        <a:lnSpc>
                          <a:spcPts val="1250"/>
                        </a:lnSpc>
                        <a:spcAft>
                          <a:spcPts val="0"/>
                        </a:spcAft>
                      </a:pPr>
                      <a:endParaRPr lang="es-ES" sz="1800" dirty="0">
                        <a:effectLst/>
                        <a:latin typeface="Arial" panose="020B0604020202020204" pitchFamily="34" charset="0"/>
                        <a:ea typeface="Arial" panose="020B0604020202020204" pitchFamily="34" charset="0"/>
                        <a:cs typeface="Times New Roman" panose="02020603050405020304" pitchFamily="18" charset="0"/>
                      </a:endParaRPr>
                    </a:p>
                    <a:p>
                      <a:pPr marL="85725" algn="just">
                        <a:lnSpc>
                          <a:spcPts val="1250"/>
                        </a:lnSpc>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La</a:t>
                      </a:r>
                      <a:r>
                        <a:rPr lang="es-ES" sz="1800" spc="260"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provisión</a:t>
                      </a:r>
                      <a:r>
                        <a:rPr lang="es-ES" sz="1800" spc="31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y</a:t>
                      </a:r>
                      <a:r>
                        <a:rPr lang="es-ES" sz="1800" spc="24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abastecimiento</a:t>
                      </a:r>
                      <a:r>
                        <a:rPr lang="es-ES" sz="1800" spc="17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de</a:t>
                      </a:r>
                      <a:r>
                        <a:rPr lang="es-ES" sz="1800" spc="22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productos</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L="86360" marR="43180" indent="-1270" algn="just">
                        <a:lnSpc>
                          <a:spcPts val="1370"/>
                        </a:lnSpc>
                        <a:spcBef>
                          <a:spcPts val="10"/>
                        </a:spcBef>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ya sea material o de servicios, necesarios y</a:t>
                      </a:r>
                      <a:r>
                        <a:rPr lang="es-ES" sz="1800" spc="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útiles</a:t>
                      </a:r>
                      <a:r>
                        <a:rPr lang="es-ES" sz="1800" spc="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para</a:t>
                      </a:r>
                      <a:r>
                        <a:rPr lang="es-ES" sz="1800" spc="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satisfacer</a:t>
                      </a:r>
                      <a:r>
                        <a:rPr lang="es-ES" sz="1800" spc="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una</a:t>
                      </a:r>
                      <a:r>
                        <a:rPr lang="es-ES" sz="1800" spc="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necesidad</a:t>
                      </a:r>
                      <a:r>
                        <a:rPr lang="es-ES" sz="1800" spc="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de</a:t>
                      </a:r>
                      <a:r>
                        <a:rPr lang="es-ES" sz="1800" spc="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carácter</a:t>
                      </a:r>
                      <a:r>
                        <a:rPr lang="es-ES" sz="1800" spc="40"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urgente, imprevista</a:t>
                      </a:r>
                      <a:r>
                        <a:rPr lang="es-ES" sz="1800" spc="7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e</a:t>
                      </a:r>
                      <a:r>
                        <a:rPr lang="es-ES" sz="1800" spc="-40"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inaplazable.</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spcBef>
                          <a:spcPts val="5"/>
                        </a:spcBef>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 </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L="86995">
                        <a:lnSpc>
                          <a:spcPts val="1375"/>
                        </a:lnSpc>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5111140091</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L="86995">
                        <a:lnSpc>
                          <a:spcPts val="1370"/>
                        </a:lnSpc>
                        <a:spcAft>
                          <a:spcPts val="0"/>
                        </a:spcAft>
                      </a:pPr>
                      <a:endParaRPr lang="es-ES" sz="1800" dirty="0">
                        <a:effectLst/>
                        <a:latin typeface="Arial" panose="020B0604020202020204" pitchFamily="34" charset="0"/>
                        <a:ea typeface="Arial" panose="020B0604020202020204" pitchFamily="34" charset="0"/>
                        <a:cs typeface="Times New Roman" panose="02020603050405020304" pitchFamily="18" charset="0"/>
                      </a:endParaRPr>
                    </a:p>
                    <a:p>
                      <a:pPr marL="86995">
                        <a:lnSpc>
                          <a:spcPts val="1370"/>
                        </a:lnSpc>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5111800087</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L="86995">
                        <a:lnSpc>
                          <a:spcPts val="1355"/>
                        </a:lnSpc>
                        <a:spcAft>
                          <a:spcPts val="0"/>
                        </a:spcAft>
                      </a:pPr>
                      <a:endParaRPr lang="es-ES" sz="1800" dirty="0">
                        <a:effectLst/>
                        <a:latin typeface="Arial" panose="020B0604020202020204" pitchFamily="34" charset="0"/>
                        <a:ea typeface="Arial" panose="020B0604020202020204" pitchFamily="34" charset="0"/>
                        <a:cs typeface="Times New Roman" panose="02020603050405020304" pitchFamily="18" charset="0"/>
                      </a:endParaRPr>
                    </a:p>
                    <a:p>
                      <a:pPr marL="86995">
                        <a:lnSpc>
                          <a:spcPts val="1355"/>
                        </a:lnSpc>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5111490001</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58321">
                <a:tc>
                  <a:txBody>
                    <a:bodyPr/>
                    <a:lstStyle/>
                    <a:p>
                      <a:pPr>
                        <a:spcBef>
                          <a:spcPts val="40"/>
                        </a:spcBef>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 </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L="80010" indent="-5080">
                        <a:lnSpc>
                          <a:spcPct val="98000"/>
                        </a:lnSpc>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Transportes</a:t>
                      </a:r>
                      <a:r>
                        <a:rPr lang="es-ES" sz="1800" spc="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Comunicación</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5"/>
                        </a:spcBef>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 </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R="46990" algn="r">
                        <a:spcBef>
                          <a:spcPts val="5"/>
                        </a:spcBef>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y</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83185">
                        <a:lnSpc>
                          <a:spcPts val="1245"/>
                        </a:lnSpc>
                        <a:spcAft>
                          <a:spcPts val="0"/>
                        </a:spcAft>
                      </a:pPr>
                      <a:endParaRPr lang="es-ES" sz="1800" dirty="0">
                        <a:effectLst/>
                        <a:latin typeface="Arial" panose="020B0604020202020204" pitchFamily="34" charset="0"/>
                        <a:ea typeface="Arial" panose="020B0604020202020204" pitchFamily="34" charset="0"/>
                        <a:cs typeface="Times New Roman" panose="02020603050405020304" pitchFamily="18" charset="0"/>
                      </a:endParaRPr>
                    </a:p>
                    <a:p>
                      <a:pPr marL="83185">
                        <a:lnSpc>
                          <a:spcPts val="1245"/>
                        </a:lnSpc>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Incluye</a:t>
                      </a:r>
                      <a:r>
                        <a:rPr lang="es-ES" sz="1800" spc="40"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el</a:t>
                      </a:r>
                      <a:r>
                        <a:rPr lang="es-ES" sz="1800" spc="1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transporte</a:t>
                      </a:r>
                      <a:r>
                        <a:rPr lang="es-ES" sz="1800" spc="80"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terrestre</a:t>
                      </a:r>
                      <a:r>
                        <a:rPr lang="es-ES" sz="1800" spc="90"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urbano,</a:t>
                      </a:r>
                      <a:r>
                        <a:rPr lang="es-ES" sz="1800" spc="80"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y</a:t>
                      </a:r>
                      <a:r>
                        <a:rPr lang="es-ES" sz="1800" spc="5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rural,</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L="85725" marR="45720" indent="-2540">
                        <a:lnSpc>
                          <a:spcPct val="98000"/>
                        </a:lnSpc>
                        <a:spcBef>
                          <a:spcPts val="5"/>
                        </a:spcBef>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gastos</a:t>
                      </a:r>
                      <a:r>
                        <a:rPr lang="es-ES" sz="1800" spc="160"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de</a:t>
                      </a:r>
                      <a:r>
                        <a:rPr lang="es-ES" sz="1800" spc="11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mensajería,</a:t>
                      </a:r>
                      <a:r>
                        <a:rPr lang="es-ES" sz="1800" spc="21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correos</a:t>
                      </a:r>
                      <a:r>
                        <a:rPr lang="es-ES" sz="1800" spc="180"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postales,</a:t>
                      </a:r>
                      <a:r>
                        <a:rPr lang="es-ES" sz="1800" spc="19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fax,</a:t>
                      </a:r>
                      <a:r>
                        <a:rPr lang="es-ES" sz="1800" spc="-320"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y</a:t>
                      </a:r>
                      <a:r>
                        <a:rPr lang="es-ES" sz="1800" spc="1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parqueaderos.</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spcBef>
                          <a:spcPts val="25"/>
                        </a:spcBef>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 </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L="81915">
                        <a:lnSpc>
                          <a:spcPts val="1375"/>
                        </a:lnSpc>
                        <a:spcBef>
                          <a:spcPts val="5"/>
                        </a:spcBef>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5111230001</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L="86995">
                        <a:lnSpc>
                          <a:spcPts val="1375"/>
                        </a:lnSpc>
                        <a:spcAft>
                          <a:spcPts val="0"/>
                        </a:spcAft>
                      </a:pPr>
                      <a:endParaRPr lang="es-ES" sz="1800" dirty="0">
                        <a:effectLst/>
                        <a:latin typeface="Arial" panose="020B0604020202020204" pitchFamily="34" charset="0"/>
                        <a:ea typeface="Arial" panose="020B0604020202020204" pitchFamily="34" charset="0"/>
                        <a:cs typeface="Times New Roman" panose="02020603050405020304" pitchFamily="18" charset="0"/>
                      </a:endParaRPr>
                    </a:p>
                    <a:p>
                      <a:pPr marL="86995">
                        <a:lnSpc>
                          <a:spcPts val="1375"/>
                        </a:lnSpc>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5111230002</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810595">
                <a:tc>
                  <a:txBody>
                    <a:bodyPr/>
                    <a:lstStyle/>
                    <a:p>
                      <a:pPr>
                        <a:spcAft>
                          <a:spcPts val="0"/>
                        </a:spcAft>
                      </a:pPr>
                      <a:r>
                        <a:rPr lang="es-ES" sz="1800">
                          <a:effectLst/>
                          <a:latin typeface="Arial" panose="020B0604020202020204" pitchFamily="34" charset="0"/>
                          <a:ea typeface="Arial" panose="020B0604020202020204" pitchFamily="34" charset="0"/>
                          <a:cs typeface="Times New Roman" panose="02020603050405020304" pitchFamily="18" charset="0"/>
                        </a:rPr>
                        <a:t> </a:t>
                      </a:r>
                      <a:endParaRPr lang="es-CO" sz="1800">
                        <a:effectLst/>
                        <a:latin typeface="Arial" panose="020B0604020202020204" pitchFamily="34" charset="0"/>
                        <a:ea typeface="Arial" panose="020B0604020202020204" pitchFamily="34" charset="0"/>
                        <a:cs typeface="Times New Roman" panose="02020603050405020304" pitchFamily="18" charset="0"/>
                      </a:endParaRPr>
                    </a:p>
                    <a:p>
                      <a:pPr marL="75565" indent="5080">
                        <a:lnSpc>
                          <a:spcPct val="98000"/>
                        </a:lnSpc>
                        <a:spcBef>
                          <a:spcPts val="1085"/>
                        </a:spcBef>
                        <a:spcAft>
                          <a:spcPts val="0"/>
                        </a:spcAft>
                      </a:pPr>
                      <a:r>
                        <a:rPr lang="es-ES" sz="1800">
                          <a:effectLst/>
                          <a:latin typeface="Arial" panose="020B0604020202020204" pitchFamily="34" charset="0"/>
                          <a:ea typeface="Arial" panose="020B0604020202020204" pitchFamily="34" charset="0"/>
                          <a:cs typeface="Times New Roman" panose="02020603050405020304" pitchFamily="18" charset="0"/>
                        </a:rPr>
                        <a:t>Mantenimiento</a:t>
                      </a:r>
                      <a:r>
                        <a:rPr lang="es-ES" sz="1800" spc="5">
                          <a:effectLst/>
                          <a:latin typeface="Arial" panose="020B0604020202020204" pitchFamily="34" charset="0"/>
                          <a:ea typeface="Arial" panose="020B0604020202020204" pitchFamily="34" charset="0"/>
                          <a:cs typeface="Times New Roman" panose="02020603050405020304" pitchFamily="18" charset="0"/>
                        </a:rPr>
                        <a:t> </a:t>
                      </a:r>
                      <a:r>
                        <a:rPr lang="es-ES" sz="1800">
                          <a:effectLst/>
                          <a:latin typeface="Arial" panose="020B0604020202020204" pitchFamily="34" charset="0"/>
                          <a:ea typeface="Arial" panose="020B0604020202020204" pitchFamily="34" charset="0"/>
                          <a:cs typeface="Times New Roman" panose="02020603050405020304" pitchFamily="18" charset="0"/>
                        </a:rPr>
                        <a:t>Reparación</a:t>
                      </a:r>
                      <a:endParaRPr lang="es-CO" sz="18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 </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R="42545" algn="r">
                        <a:spcBef>
                          <a:spcPts val="1070"/>
                        </a:spcBef>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y</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85090" algn="just">
                        <a:lnSpc>
                          <a:spcPts val="1245"/>
                        </a:lnSpc>
                        <a:spcAft>
                          <a:spcPts val="0"/>
                        </a:spcAft>
                      </a:pPr>
                      <a:endParaRPr lang="es-ES" sz="1800" dirty="0">
                        <a:effectLst/>
                        <a:latin typeface="Arial" panose="020B0604020202020204" pitchFamily="34" charset="0"/>
                        <a:ea typeface="Arial" panose="020B0604020202020204" pitchFamily="34" charset="0"/>
                        <a:cs typeface="Times New Roman" panose="02020603050405020304" pitchFamily="18" charset="0"/>
                      </a:endParaRPr>
                    </a:p>
                    <a:p>
                      <a:pPr marL="85090" algn="just">
                        <a:lnSpc>
                          <a:spcPts val="1245"/>
                        </a:lnSpc>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Pagos</a:t>
                      </a:r>
                      <a:r>
                        <a:rPr lang="es-ES" sz="1800" spc="590"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tendientes  </a:t>
                      </a:r>
                      <a:r>
                        <a:rPr lang="es-ES" sz="1800" spc="27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a  </a:t>
                      </a:r>
                      <a:r>
                        <a:rPr lang="es-ES" sz="1800" spc="19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la  </a:t>
                      </a:r>
                      <a:r>
                        <a:rPr lang="es-ES" sz="1800" spc="18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conservación  </a:t>
                      </a:r>
                      <a:r>
                        <a:rPr lang="es-ES" sz="1800" spc="31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y</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L="82550" marR="40005" indent="3810" algn="just">
                        <a:lnSpc>
                          <a:spcPct val="97000"/>
                        </a:lnSpc>
                        <a:spcBef>
                          <a:spcPts val="15"/>
                        </a:spcBef>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reparación</a:t>
                      </a:r>
                      <a:r>
                        <a:rPr lang="es-ES" sz="1800" spc="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de</a:t>
                      </a:r>
                      <a:r>
                        <a:rPr lang="es-ES" sz="1800" spc="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los</a:t>
                      </a:r>
                      <a:r>
                        <a:rPr lang="es-ES" sz="1800" spc="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bienes</a:t>
                      </a:r>
                      <a:r>
                        <a:rPr lang="es-ES" sz="1800" spc="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muebles</a:t>
                      </a:r>
                      <a:r>
                        <a:rPr lang="es-ES" sz="1800" spc="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del</a:t>
                      </a:r>
                      <a:r>
                        <a:rPr lang="es-ES" sz="1800" spc="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Municipio y gastos menores de reparación de</a:t>
                      </a:r>
                      <a:r>
                        <a:rPr lang="es-ES" sz="1800" spc="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los bienes inmuebles que sean de carácter</a:t>
                      </a:r>
                      <a:r>
                        <a:rPr lang="es-ES" sz="1800" spc="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urgente</a:t>
                      </a:r>
                      <a:r>
                        <a:rPr lang="es-ES" sz="1800" spc="90"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e imprevistos.</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spcBef>
                          <a:spcPts val="25"/>
                        </a:spcBef>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 </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L="86995">
                        <a:lnSpc>
                          <a:spcPts val="1355"/>
                        </a:lnSpc>
                        <a:spcBef>
                          <a:spcPts val="5"/>
                        </a:spcBef>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511115ó004</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L="86995">
                        <a:lnSpc>
                          <a:spcPts val="1355"/>
                        </a:lnSpc>
                        <a:spcAft>
                          <a:spcPts val="0"/>
                        </a:spcAft>
                      </a:pPr>
                      <a:endParaRPr lang="es-ES" sz="1800" dirty="0">
                        <a:effectLst/>
                        <a:latin typeface="Arial" panose="020B0604020202020204" pitchFamily="34" charset="0"/>
                        <a:ea typeface="Arial" panose="020B0604020202020204" pitchFamily="34" charset="0"/>
                        <a:cs typeface="Times New Roman" panose="02020603050405020304" pitchFamily="18" charset="0"/>
                      </a:endParaRPr>
                    </a:p>
                    <a:p>
                      <a:pPr marL="86995">
                        <a:lnSpc>
                          <a:spcPts val="1355"/>
                        </a:lnSpc>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5111160000</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160128">
                <a:tc gridSpan="2">
                  <a:txBody>
                    <a:bodyPr/>
                    <a:lstStyle/>
                    <a:p>
                      <a:pPr>
                        <a:spcBef>
                          <a:spcPts val="5"/>
                        </a:spcBef>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 </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L="80010">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Gastos</a:t>
                      </a:r>
                      <a:r>
                        <a:rPr lang="es-ES" sz="1800" spc="-20"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Bancarios</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a:txBody>
                    <a:bodyPr/>
                    <a:lstStyle/>
                    <a:p>
                      <a:pPr marL="83820" algn="just">
                        <a:lnSpc>
                          <a:spcPts val="1180"/>
                        </a:lnSpc>
                        <a:spcAft>
                          <a:spcPts val="0"/>
                        </a:spcAft>
                        <a:tabLst>
                          <a:tab pos="793750" algn="l"/>
                        </a:tabLst>
                      </a:pPr>
                      <a:endParaRPr lang="es-ES" sz="1800" dirty="0">
                        <a:effectLst/>
                        <a:latin typeface="Arial" panose="020B0604020202020204" pitchFamily="34" charset="0"/>
                        <a:ea typeface="Arial" panose="020B0604020202020204" pitchFamily="34" charset="0"/>
                        <a:cs typeface="Times New Roman" panose="02020603050405020304" pitchFamily="18" charset="0"/>
                      </a:endParaRPr>
                    </a:p>
                    <a:p>
                      <a:pPr marL="83820" algn="just">
                        <a:lnSpc>
                          <a:spcPts val="1180"/>
                        </a:lnSpc>
                        <a:spcAft>
                          <a:spcPts val="0"/>
                        </a:spcAft>
                        <a:tabLst>
                          <a:tab pos="793750" algn="l"/>
                        </a:tabLst>
                      </a:pPr>
                      <a:r>
                        <a:rPr lang="es-ES" sz="1800" dirty="0">
                          <a:effectLst/>
                          <a:latin typeface="Arial" panose="020B0604020202020204" pitchFamily="34" charset="0"/>
                          <a:ea typeface="Arial" panose="020B0604020202020204" pitchFamily="34" charset="0"/>
                          <a:cs typeface="Times New Roman" panose="02020603050405020304" pitchFamily="18" charset="0"/>
                        </a:rPr>
                        <a:t>Aquellos	resultantes</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L="85725" marR="78740" indent="635" algn="just">
                        <a:lnSpc>
                          <a:spcPts val="1370"/>
                        </a:lnSpc>
                        <a:spcBef>
                          <a:spcPts val="30"/>
                        </a:spcBef>
                        <a:spcAft>
                          <a:spcPts val="0"/>
                        </a:spcAft>
                        <a:tabLst>
                          <a:tab pos="862965" algn="l"/>
                        </a:tabLst>
                      </a:pPr>
                      <a:r>
                        <a:rPr lang="es-ES" sz="1800" dirty="0">
                          <a:effectLst/>
                          <a:latin typeface="Arial" panose="020B0604020202020204" pitchFamily="34" charset="0"/>
                          <a:ea typeface="Arial" panose="020B0604020202020204" pitchFamily="34" charset="0"/>
                          <a:cs typeface="Times New Roman" panose="02020603050405020304" pitchFamily="18" charset="0"/>
                        </a:rPr>
                        <a:t>servicio 	financiero</a:t>
                      </a:r>
                      <a:r>
                        <a:rPr lang="es-ES" sz="1800" spc="-30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reconocidos.</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57785" algn="just">
                        <a:lnSpc>
                          <a:spcPts val="1180"/>
                        </a:lnSpc>
                        <a:spcAft>
                          <a:spcPts val="0"/>
                        </a:spcAft>
                      </a:pPr>
                      <a:endParaRPr lang="es-ES" sz="1800" dirty="0">
                        <a:effectLst/>
                        <a:latin typeface="Arial" panose="020B0604020202020204" pitchFamily="34" charset="0"/>
                        <a:ea typeface="Arial" panose="020B0604020202020204" pitchFamily="34" charset="0"/>
                        <a:cs typeface="Times New Roman" panose="02020603050405020304" pitchFamily="18" charset="0"/>
                      </a:endParaRPr>
                    </a:p>
                    <a:p>
                      <a:pPr marR="57785" algn="just">
                        <a:lnSpc>
                          <a:spcPts val="1180"/>
                        </a:lnSpc>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de</a:t>
                      </a:r>
                      <a:r>
                        <a:rPr lang="es-ES" sz="1800" spc="110"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la</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R="90170" algn="just">
                        <a:lnSpc>
                          <a:spcPts val="1440"/>
                        </a:lnSpc>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que</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9210" marR="19685" algn="just">
                        <a:lnSpc>
                          <a:spcPts val="1180"/>
                        </a:lnSpc>
                        <a:spcAft>
                          <a:spcPts val="0"/>
                        </a:spcAft>
                      </a:pPr>
                      <a:endParaRPr lang="es-ES" sz="1800" dirty="0">
                        <a:effectLst/>
                        <a:latin typeface="Arial" panose="020B0604020202020204" pitchFamily="34" charset="0"/>
                        <a:ea typeface="Arial" panose="020B0604020202020204" pitchFamily="34" charset="0"/>
                        <a:cs typeface="Times New Roman" panose="02020603050405020304" pitchFamily="18" charset="0"/>
                      </a:endParaRPr>
                    </a:p>
                    <a:p>
                      <a:pPr marL="29210" marR="19685" algn="just">
                        <a:lnSpc>
                          <a:spcPts val="1180"/>
                        </a:lnSpc>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utilización</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L="29210" marR="53340" algn="just">
                        <a:lnSpc>
                          <a:spcPts val="1440"/>
                        </a:lnSpc>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deben</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4295" algn="just">
                        <a:lnSpc>
                          <a:spcPts val="1180"/>
                        </a:lnSpc>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 </a:t>
                      </a:r>
                    </a:p>
                    <a:p>
                      <a:pPr marL="74295" algn="just">
                        <a:lnSpc>
                          <a:spcPts val="1180"/>
                        </a:lnSpc>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del</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L="69850" algn="just">
                        <a:lnSpc>
                          <a:spcPts val="1440"/>
                        </a:lnSpc>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ser</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a:lnSpc>
                          <a:spcPts val="1460"/>
                        </a:lnSpc>
                        <a:spcBef>
                          <a:spcPts val="1070"/>
                        </a:spcBef>
                        <a:spcAft>
                          <a:spcPts val="0"/>
                        </a:spcAft>
                      </a:pPr>
                      <a:endParaRPr lang="es-ES" sz="1800" dirty="0">
                        <a:effectLst/>
                        <a:latin typeface="Arial" panose="020B0604020202020204" pitchFamily="34" charset="0"/>
                        <a:ea typeface="Arial" panose="020B0604020202020204" pitchFamily="34" charset="0"/>
                        <a:cs typeface="Times New Roman" panose="02020603050405020304" pitchFamily="18" charset="0"/>
                      </a:endParaRPr>
                    </a:p>
                    <a:p>
                      <a:pPr marL="85725">
                        <a:lnSpc>
                          <a:spcPts val="1460"/>
                        </a:lnSpc>
                        <a:spcBef>
                          <a:spcPts val="1070"/>
                        </a:spcBef>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5802400003</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R="224155" algn="r">
                        <a:lnSpc>
                          <a:spcPts val="1420"/>
                        </a:lnSpc>
                        <a:spcAft>
                          <a:spcPts val="0"/>
                        </a:spcAft>
                      </a:pP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197812">
                <a:tc gridSpan="2">
                  <a:txBody>
                    <a:bodyPr/>
                    <a:lstStyle/>
                    <a:p>
                      <a:pPr>
                        <a:spcBef>
                          <a:spcPts val="35"/>
                        </a:spcBef>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 </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L="74930">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Gastos</a:t>
                      </a:r>
                      <a:r>
                        <a:rPr lang="es-ES" sz="1800" spc="1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Legales</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gridSpan="4">
                  <a:txBody>
                    <a:bodyPr/>
                    <a:lstStyle/>
                    <a:p>
                      <a:pPr marL="83820" algn="just">
                        <a:lnSpc>
                          <a:spcPts val="1215"/>
                        </a:lnSpc>
                        <a:spcAft>
                          <a:spcPts val="0"/>
                        </a:spcAft>
                      </a:pPr>
                      <a:endParaRPr lang="es-ES" sz="1800" dirty="0">
                        <a:effectLst/>
                        <a:latin typeface="Arial" panose="020B0604020202020204" pitchFamily="34" charset="0"/>
                        <a:ea typeface="Arial" panose="020B0604020202020204" pitchFamily="34" charset="0"/>
                        <a:cs typeface="Times New Roman" panose="02020603050405020304" pitchFamily="18" charset="0"/>
                      </a:endParaRPr>
                    </a:p>
                    <a:p>
                      <a:pPr marL="83820" algn="just">
                        <a:lnSpc>
                          <a:spcPts val="1215"/>
                        </a:lnSpc>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Aquellos</a:t>
                      </a:r>
                      <a:r>
                        <a:rPr lang="es-ES" sz="1800" spc="17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que</a:t>
                      </a:r>
                      <a:r>
                        <a:rPr lang="es-ES" sz="1800" spc="70"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se</a:t>
                      </a:r>
                      <a:r>
                        <a:rPr lang="es-ES" sz="1800" spc="5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realizan</a:t>
                      </a:r>
                      <a:r>
                        <a:rPr lang="es-ES" sz="1800" spc="13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en</a:t>
                      </a:r>
                      <a:r>
                        <a:rPr lang="es-ES" sz="1800" spc="9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cumplimiento</a:t>
                      </a:r>
                      <a:r>
                        <a:rPr lang="es-ES" sz="1800" spc="14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de</a:t>
                      </a:r>
                    </a:p>
                    <a:p>
                      <a:pPr marL="80645" marR="60960" indent="1905" algn="just">
                        <a:lnSpc>
                          <a:spcPts val="1370"/>
                        </a:lnSpc>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disposiciones legales de carácter obligatorio</a:t>
                      </a:r>
                      <a:r>
                        <a:rPr lang="es-ES" sz="1800" spc="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tales como Notariales, Tramites y Licencias,</a:t>
                      </a:r>
                      <a:r>
                        <a:rPr lang="es-ES" sz="1800" spc="5" dirty="0">
                          <a:effectLst/>
                          <a:latin typeface="Arial" panose="020B0604020202020204" pitchFamily="34" charset="0"/>
                          <a:ea typeface="Arial" panose="020B0604020202020204" pitchFamily="34" charset="0"/>
                          <a:cs typeface="Times New Roman" panose="02020603050405020304" pitchFamily="18" charset="0"/>
                        </a:rPr>
                        <a:t> </a:t>
                      </a:r>
                      <a:r>
                        <a:rPr lang="es-ES" sz="1800" dirty="0">
                          <a:effectLst/>
                          <a:latin typeface="Arial" panose="020B0604020202020204" pitchFamily="34" charset="0"/>
                          <a:ea typeface="Arial" panose="020B0604020202020204" pitchFamily="34" charset="0"/>
                          <a:cs typeface="Times New Roman" panose="02020603050405020304" pitchFamily="18" charset="0"/>
                        </a:rPr>
                        <a:t>etc.</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L="83820" algn="just">
                        <a:lnSpc>
                          <a:spcPts val="1215"/>
                        </a:lnSpc>
                        <a:spcAft>
                          <a:spcPts val="0"/>
                        </a:spcAft>
                      </a:pPr>
                      <a:endParaRPr lang="es-ES" sz="18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spcBef>
                          <a:spcPts val="35"/>
                        </a:spcBef>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 </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p>
                      <a:pPr marL="81915">
                        <a:spcAft>
                          <a:spcPts val="0"/>
                        </a:spcAft>
                      </a:pPr>
                      <a:r>
                        <a:rPr lang="es-ES" sz="1800" dirty="0">
                          <a:effectLst/>
                          <a:latin typeface="Arial" panose="020B0604020202020204" pitchFamily="34" charset="0"/>
                          <a:ea typeface="Arial" panose="020B0604020202020204" pitchFamily="34" charset="0"/>
                          <a:cs typeface="Times New Roman" panose="02020603050405020304" pitchFamily="18" charset="0"/>
                        </a:rPr>
                        <a:t>5111640002</a:t>
                      </a:r>
                      <a:endParaRPr lang="es-CO" sz="18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2522418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buClr>
                <a:srgbClr val="000000"/>
              </a:buClr>
            </a:pPr>
            <a:r>
              <a:rPr lang="es-ES" sz="5400" b="1" dirty="0">
                <a:solidFill>
                  <a:srgbClr val="164180"/>
                </a:solidFill>
              </a:rPr>
              <a:t>CIERRE</a:t>
            </a:r>
            <a:endParaRPr lang="es-CO" sz="5400" b="1" dirty="0">
              <a:solidFill>
                <a:srgbClr val="164180"/>
              </a:solidFill>
            </a:endParaRPr>
          </a:p>
        </p:txBody>
      </p:sp>
      <p:sp>
        <p:nvSpPr>
          <p:cNvPr id="3" name="Marcador de texto 2"/>
          <p:cNvSpPr>
            <a:spLocks noGrp="1"/>
          </p:cNvSpPr>
          <p:nvPr>
            <p:ph type="body" idx="1"/>
          </p:nvPr>
        </p:nvSpPr>
        <p:spPr/>
        <p:txBody>
          <a:bodyPr/>
          <a:lstStyle/>
          <a:p>
            <a:pPr marL="0" indent="0" algn="just">
              <a:buNone/>
            </a:pPr>
            <a:r>
              <a:rPr lang="es-ES" b="1" dirty="0"/>
              <a:t>Decreto 0961 diciembre 30 de 2022. Articulo Décimo Cuarto Parágrafo Segundo</a:t>
            </a:r>
            <a:r>
              <a:rPr lang="es-ES" dirty="0"/>
              <a:t>. LEGALIZACIÔN DEL CIERRE: Los dineros girados en el último reembolso que no fueron utilizados al cierre de cada vigencia, deberán legalizarse en el mes de diciembre mediante consignación del efectivo posterior a la revisión de los gastos ejecutados que no causan giro, teniendo en cuenta las fechas para el proceso de cierre emitidas por el organismo líder del proceso a través de circular.</a:t>
            </a:r>
            <a:endParaRPr lang="es-CO" dirty="0"/>
          </a:p>
        </p:txBody>
      </p:sp>
    </p:spTree>
    <p:extLst>
      <p:ext uri="{BB962C8B-B14F-4D97-AF65-F5344CB8AC3E}">
        <p14:creationId xmlns:p14="http://schemas.microsoft.com/office/powerpoint/2010/main" val="42011626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p:nvPr/>
        </p:nvSpPr>
        <p:spPr>
          <a:xfrm>
            <a:off x="1537524" y="2200274"/>
            <a:ext cx="13835826" cy="1571625"/>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s" sz="5400" b="1" dirty="0">
                <a:solidFill>
                  <a:srgbClr val="164180"/>
                </a:solidFill>
              </a:rPr>
              <a:t>BASES Y CODIGOS PARA RETENCIONES EN LA FUENTE</a:t>
            </a:r>
          </a:p>
          <a:p>
            <a:pPr marL="0" lvl="0" indent="0" rtl="0">
              <a:spcBef>
                <a:spcPts val="0"/>
              </a:spcBef>
              <a:spcAft>
                <a:spcPts val="0"/>
              </a:spcAft>
              <a:buNone/>
            </a:pPr>
            <a:endParaRPr sz="4800" b="1" dirty="0">
              <a:solidFill>
                <a:srgbClr val="164180"/>
              </a:solidFill>
            </a:endParaRPr>
          </a:p>
        </p:txBody>
      </p:sp>
      <p:sp>
        <p:nvSpPr>
          <p:cNvPr id="69" name="Google Shape;69;p15"/>
          <p:cNvSpPr txBox="1"/>
          <p:nvPr/>
        </p:nvSpPr>
        <p:spPr>
          <a:xfrm>
            <a:off x="1537525" y="4600575"/>
            <a:ext cx="6090300" cy="4816406"/>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3000" dirty="0">
                <a:solidFill>
                  <a:srgbClr val="434343"/>
                </a:solidFill>
              </a:rPr>
              <a:t> </a:t>
            </a:r>
          </a:p>
          <a:p>
            <a:pPr marL="0" lvl="0" indent="0" algn="l" rtl="0">
              <a:spcBef>
                <a:spcPts val="0"/>
              </a:spcBef>
              <a:spcAft>
                <a:spcPts val="0"/>
              </a:spcAft>
              <a:buNone/>
            </a:pPr>
            <a:endParaRPr lang="es" sz="3000" dirty="0">
              <a:solidFill>
                <a:srgbClr val="434343"/>
              </a:solidFill>
            </a:endParaRPr>
          </a:p>
          <a:p>
            <a:pPr marL="0" lvl="0" indent="0" algn="l" rtl="0">
              <a:spcBef>
                <a:spcPts val="0"/>
              </a:spcBef>
              <a:spcAft>
                <a:spcPts val="0"/>
              </a:spcAft>
              <a:buNone/>
            </a:pPr>
            <a:endParaRPr sz="2400" dirty="0">
              <a:solidFill>
                <a:srgbClr val="434343"/>
              </a:solidFill>
            </a:endParaRPr>
          </a:p>
        </p:txBody>
      </p:sp>
      <p:graphicFrame>
        <p:nvGraphicFramePr>
          <p:cNvPr id="6" name="Tabla 5"/>
          <p:cNvGraphicFramePr>
            <a:graphicFrameLocks noGrp="1"/>
          </p:cNvGraphicFramePr>
          <p:nvPr>
            <p:extLst>
              <p:ext uri="{D42A27DB-BD31-4B8C-83A1-F6EECF244321}">
                <p14:modId xmlns:p14="http://schemas.microsoft.com/office/powerpoint/2010/main" val="3385364729"/>
              </p:ext>
            </p:extLst>
          </p:nvPr>
        </p:nvGraphicFramePr>
        <p:xfrm>
          <a:off x="990283" y="4600575"/>
          <a:ext cx="14998700" cy="5821680"/>
        </p:xfrm>
        <a:graphic>
          <a:graphicData uri="http://schemas.openxmlformats.org/drawingml/2006/table">
            <a:tbl>
              <a:tblPr/>
              <a:tblGrid>
                <a:gridCol w="2387095">
                  <a:extLst>
                    <a:ext uri="{9D8B030D-6E8A-4147-A177-3AD203B41FA5}">
                      <a16:colId xmlns:a16="http://schemas.microsoft.com/office/drawing/2014/main" val="20000"/>
                    </a:ext>
                  </a:extLst>
                </a:gridCol>
                <a:gridCol w="2272819">
                  <a:extLst>
                    <a:ext uri="{9D8B030D-6E8A-4147-A177-3AD203B41FA5}">
                      <a16:colId xmlns:a16="http://schemas.microsoft.com/office/drawing/2014/main" val="20001"/>
                    </a:ext>
                  </a:extLst>
                </a:gridCol>
                <a:gridCol w="1818890">
                  <a:extLst>
                    <a:ext uri="{9D8B030D-6E8A-4147-A177-3AD203B41FA5}">
                      <a16:colId xmlns:a16="http://schemas.microsoft.com/office/drawing/2014/main" val="20002"/>
                    </a:ext>
                  </a:extLst>
                </a:gridCol>
                <a:gridCol w="3098144">
                  <a:extLst>
                    <a:ext uri="{9D8B030D-6E8A-4147-A177-3AD203B41FA5}">
                      <a16:colId xmlns:a16="http://schemas.microsoft.com/office/drawing/2014/main" val="20003"/>
                    </a:ext>
                  </a:extLst>
                </a:gridCol>
                <a:gridCol w="2514068">
                  <a:extLst>
                    <a:ext uri="{9D8B030D-6E8A-4147-A177-3AD203B41FA5}">
                      <a16:colId xmlns:a16="http://schemas.microsoft.com/office/drawing/2014/main" val="20004"/>
                    </a:ext>
                  </a:extLst>
                </a:gridCol>
                <a:gridCol w="2907684">
                  <a:extLst>
                    <a:ext uri="{9D8B030D-6E8A-4147-A177-3AD203B41FA5}">
                      <a16:colId xmlns:a16="http://schemas.microsoft.com/office/drawing/2014/main" val="20005"/>
                    </a:ext>
                  </a:extLst>
                </a:gridCol>
              </a:tblGrid>
              <a:tr h="590550">
                <a:tc>
                  <a:txBody>
                    <a:bodyPr/>
                    <a:lstStyle/>
                    <a:p>
                      <a:pPr algn="ctr" fontAlgn="b"/>
                      <a:r>
                        <a:rPr lang="es-CO" sz="3600" b="1" i="0" u="none" strike="noStrike" dirty="0">
                          <a:solidFill>
                            <a:srgbClr val="000000"/>
                          </a:solidFill>
                          <a:effectLst/>
                          <a:latin typeface="Calibri" panose="020F0502020204030204" pitchFamily="34" charset="0"/>
                        </a:rPr>
                        <a:t>TIPO DE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CO" sz="3600" b="1" i="0" u="none" strike="noStrike">
                          <a:solidFill>
                            <a:srgbClr val="000000"/>
                          </a:solidFill>
                          <a:effectLst/>
                          <a:latin typeface="Calibri" panose="020F0502020204030204" pitchFamily="34" charset="0"/>
                        </a:rPr>
                        <a:t>CONCEPTO</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CO" sz="3600" b="1" i="0" u="none" strike="noStrike">
                          <a:solidFill>
                            <a:srgbClr val="000000"/>
                          </a:solidFill>
                          <a:effectLst/>
                          <a:latin typeface="Calibri" panose="020F0502020204030204" pitchFamily="34" charset="0"/>
                        </a:rPr>
                        <a:t>CODIGO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CO" sz="3600" b="1" i="0" u="none" strike="noStrike">
                          <a:solidFill>
                            <a:srgbClr val="000000"/>
                          </a:solidFill>
                          <a:effectLst/>
                          <a:latin typeface="Calibri" panose="020F0502020204030204" pitchFamily="34" charset="0"/>
                        </a:rPr>
                        <a:t>BASE MINIMA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CO" sz="3600" b="1" i="0" u="none" strike="noStrike">
                          <a:solidFill>
                            <a:srgbClr val="000000"/>
                          </a:solidFill>
                          <a:effectLst/>
                          <a:latin typeface="Calibri" panose="020F0502020204030204" pitchFamily="34" charset="0"/>
                        </a:rPr>
                        <a:t>VALOR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CO" sz="3600" b="1" i="0" u="none" strike="noStrike">
                          <a:solidFill>
                            <a:srgbClr val="000000"/>
                          </a:solidFill>
                          <a:effectLst/>
                          <a:latin typeface="Calibri" panose="020F0502020204030204" pitchFamily="34" charset="0"/>
                        </a:rPr>
                        <a:t>BASE MINIMA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0000"/>
                  </a:ext>
                </a:extLst>
              </a:tr>
              <a:tr h="600075">
                <a:tc>
                  <a:txBody>
                    <a:bodyPr/>
                    <a:lstStyle/>
                    <a:p>
                      <a:pPr algn="ctr" fontAlgn="b"/>
                      <a:r>
                        <a:rPr lang="es-CO" sz="3600" b="1" i="0" u="none" strike="noStrike">
                          <a:solidFill>
                            <a:srgbClr val="000000"/>
                          </a:solidFill>
                          <a:effectLst/>
                          <a:latin typeface="Calibri" panose="020F0502020204030204" pitchFamily="34" charset="0"/>
                        </a:rPr>
                        <a:t>RETENCION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CO" sz="3600" b="1" i="0" u="none" strike="noStrike">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CO" sz="3600" b="1" i="0" u="none" strike="noStrike">
                          <a:solidFill>
                            <a:srgbClr val="000000"/>
                          </a:solidFill>
                          <a:effectLst/>
                          <a:latin typeface="Calibri" panose="020F0502020204030204" pitchFamily="34" charset="0"/>
                        </a:rPr>
                        <a:t>RENTAS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CO" sz="3600" b="1" i="0" u="none" strike="noStrike">
                          <a:solidFill>
                            <a:srgbClr val="000000"/>
                          </a:solidFill>
                          <a:effectLst/>
                          <a:latin typeface="Calibri" panose="020F0502020204030204" pitchFamily="34" charset="0"/>
                        </a:rPr>
                        <a:t>UVT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CO" sz="3600" b="1" i="0" u="none" strike="noStrike">
                          <a:solidFill>
                            <a:srgbClr val="000000"/>
                          </a:solidFill>
                          <a:effectLst/>
                          <a:latin typeface="Calibri" panose="020F0502020204030204" pitchFamily="34" charset="0"/>
                        </a:rPr>
                        <a:t>UVT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s-CO" sz="3600" b="1" i="0" u="none" strike="noStrike">
                          <a:solidFill>
                            <a:srgbClr val="000000"/>
                          </a:solidFill>
                          <a:effectLst/>
                          <a:latin typeface="Calibri" panose="020F0502020204030204" pitchFamily="34" charset="0"/>
                        </a:rPr>
                        <a:t>PESOS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590550">
                <a:tc>
                  <a:txBody>
                    <a:bodyPr/>
                    <a:lstStyle/>
                    <a:p>
                      <a:pPr algn="l" fontAlgn="b"/>
                      <a:r>
                        <a:rPr lang="es-CO" sz="3600" b="0" i="0" u="none" strike="noStrike">
                          <a:solidFill>
                            <a:srgbClr val="000000"/>
                          </a:solidFill>
                          <a:effectLst/>
                          <a:latin typeface="Calibri" panose="020F0502020204030204" pitchFamily="34" charset="0"/>
                        </a:rPr>
                        <a:t>RENTAS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3600" b="0" i="0" u="none" strike="noStrike">
                          <a:solidFill>
                            <a:srgbClr val="000000"/>
                          </a:solidFill>
                          <a:effectLst/>
                          <a:latin typeface="Calibri" panose="020F0502020204030204" pitchFamily="34" charset="0"/>
                        </a:rPr>
                        <a:t>SERVICIOS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3600" b="0" i="0" u="none" strike="noStrike">
                          <a:solidFill>
                            <a:srgbClr val="000000"/>
                          </a:solidFill>
                          <a:effectLst/>
                          <a:latin typeface="Calibri" panose="020F0502020204030204" pitchFamily="34" charset="0"/>
                        </a:rPr>
                        <a:t>708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36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3600" b="0" i="0" u="none" strike="noStrike" dirty="0">
                          <a:solidFill>
                            <a:srgbClr val="000000"/>
                          </a:solidFill>
                          <a:effectLst/>
                          <a:latin typeface="Calibri" panose="020F0502020204030204" pitchFamily="34" charset="0"/>
                        </a:rPr>
                        <a:t> $      42.412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3600" b="0" i="0" u="none" strike="noStrike">
                          <a:solidFill>
                            <a:srgbClr val="000000"/>
                          </a:solidFill>
                          <a:effectLst/>
                          <a:latin typeface="Calibri" panose="020F0502020204030204" pitchFamily="34" charset="0"/>
                        </a:rPr>
                        <a:t> $        170.000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90550">
                <a:tc>
                  <a:txBody>
                    <a:bodyPr/>
                    <a:lstStyle/>
                    <a:p>
                      <a:pPr algn="l" fontAlgn="b"/>
                      <a:r>
                        <a:rPr lang="es-CO" sz="3600" b="0" i="0" u="none" strike="noStrike">
                          <a:solidFill>
                            <a:srgbClr val="000000"/>
                          </a:solidFill>
                          <a:effectLst/>
                          <a:latin typeface="Calibri" panose="020F0502020204030204" pitchFamily="34" charset="0"/>
                        </a:rPr>
                        <a:t>ICA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3600" b="0" i="0" u="none" strike="noStrike">
                          <a:solidFill>
                            <a:srgbClr val="000000"/>
                          </a:solidFill>
                          <a:effectLst/>
                          <a:latin typeface="Calibri" panose="020F0502020204030204" pitchFamily="34" charset="0"/>
                        </a:rPr>
                        <a:t>SERVICIOS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3600" b="0" i="0" u="none" strike="noStrike">
                          <a:solidFill>
                            <a:srgbClr val="000000"/>
                          </a:solidFill>
                          <a:effectLst/>
                          <a:latin typeface="Calibri" panose="020F0502020204030204" pitchFamily="34" charset="0"/>
                        </a:rPr>
                        <a:t>707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36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3600" b="0" i="0" u="none" strike="noStrike" dirty="0">
                          <a:solidFill>
                            <a:srgbClr val="000000"/>
                          </a:solidFill>
                          <a:effectLst/>
                          <a:latin typeface="Calibri" panose="020F0502020204030204" pitchFamily="34" charset="0"/>
                        </a:rPr>
                        <a:t> $      42.412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3600" b="0" i="0" u="none" strike="noStrike">
                          <a:solidFill>
                            <a:srgbClr val="000000"/>
                          </a:solidFill>
                          <a:effectLst/>
                          <a:latin typeface="Calibri" panose="020F0502020204030204" pitchFamily="34" charset="0"/>
                        </a:rPr>
                        <a:t> $        127.000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90550">
                <a:tc>
                  <a:txBody>
                    <a:bodyPr/>
                    <a:lstStyle/>
                    <a:p>
                      <a:pPr algn="l" fontAlgn="b"/>
                      <a:r>
                        <a:rPr lang="es-CO" sz="3600" b="0" i="0" u="none" strike="noStrike">
                          <a:solidFill>
                            <a:srgbClr val="000000"/>
                          </a:solidFill>
                          <a:effectLst/>
                          <a:latin typeface="Calibri" panose="020F0502020204030204" pitchFamily="34" charset="0"/>
                        </a:rPr>
                        <a:t>ICA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3600" b="0" i="0" u="none" strike="noStrike">
                          <a:solidFill>
                            <a:srgbClr val="000000"/>
                          </a:solidFill>
                          <a:effectLst/>
                          <a:latin typeface="Calibri" panose="020F0502020204030204" pitchFamily="34" charset="0"/>
                        </a:rPr>
                        <a:t>COMPRAS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3600" b="0" i="0" u="none" strike="noStrike">
                          <a:solidFill>
                            <a:srgbClr val="000000"/>
                          </a:solidFill>
                          <a:effectLst/>
                          <a:latin typeface="Calibri" panose="020F0502020204030204" pitchFamily="34" charset="0"/>
                        </a:rPr>
                        <a:t>707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3600" b="0" i="0" u="none" strike="noStrike">
                          <a:solidFill>
                            <a:srgbClr val="000000"/>
                          </a:solidFill>
                          <a:effectLst/>
                          <a:latin typeface="Calibri" panose="020F0502020204030204" pitchFamily="34" charset="0"/>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3600" b="0" i="0" u="none" strike="noStrike" dirty="0">
                          <a:solidFill>
                            <a:srgbClr val="000000"/>
                          </a:solidFill>
                          <a:effectLst/>
                          <a:latin typeface="Calibri" panose="020F0502020204030204" pitchFamily="34" charset="0"/>
                        </a:rPr>
                        <a:t> $      42.412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3600" b="0" i="0" u="none" strike="noStrike">
                          <a:solidFill>
                            <a:srgbClr val="000000"/>
                          </a:solidFill>
                          <a:effectLst/>
                          <a:latin typeface="Calibri" panose="020F0502020204030204" pitchFamily="34" charset="0"/>
                        </a:rPr>
                        <a:t> $        636.000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590550">
                <a:tc>
                  <a:txBody>
                    <a:bodyPr/>
                    <a:lstStyle/>
                    <a:p>
                      <a:pPr algn="l" fontAlgn="b"/>
                      <a:r>
                        <a:rPr lang="es-CO" sz="3600" b="0" i="0" u="none" strike="noStrike">
                          <a:solidFill>
                            <a:srgbClr val="000000"/>
                          </a:solidFill>
                          <a:effectLst/>
                          <a:latin typeface="Calibri" panose="020F0502020204030204" pitchFamily="34" charset="0"/>
                        </a:rPr>
                        <a:t>IVA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3600" b="0" i="0" u="none" strike="noStrike">
                          <a:solidFill>
                            <a:srgbClr val="000000"/>
                          </a:solidFill>
                          <a:effectLst/>
                          <a:latin typeface="Calibri" panose="020F0502020204030204" pitchFamily="34" charset="0"/>
                        </a:rPr>
                        <a:t>RETEIVA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3600" b="0" i="0" u="none" strike="noStrike">
                          <a:solidFill>
                            <a:srgbClr val="000000"/>
                          </a:solidFill>
                          <a:effectLst/>
                          <a:latin typeface="Calibri" panose="020F0502020204030204" pitchFamily="34" charset="0"/>
                        </a:rPr>
                        <a:t>844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3600" b="0" i="0" u="none" strike="noStrike">
                          <a:solidFill>
                            <a:srgbClr val="000000"/>
                          </a:solidFill>
                          <a:effectLst/>
                          <a:latin typeface="Calibri" panose="020F0502020204030204" pitchFamily="34" charset="0"/>
                        </a:rPr>
                        <a:t>15% VALOR IVA (VER NOTA)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3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36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90500">
                <a:tc>
                  <a:txBody>
                    <a:bodyPr/>
                    <a:lstStyle/>
                    <a:p>
                      <a:pPr algn="l" fontAlgn="b"/>
                      <a:r>
                        <a:rPr lang="es-CO"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90500">
                <a:tc>
                  <a:txBody>
                    <a:bodyPr/>
                    <a:lstStyle/>
                    <a:p>
                      <a:pPr algn="l" fontAlgn="b"/>
                      <a:r>
                        <a:rPr lang="es-CO"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90500">
                <a:tc>
                  <a:txBody>
                    <a:bodyPr/>
                    <a:lstStyle/>
                    <a:p>
                      <a:pPr algn="l" fontAlgn="b"/>
                      <a:endParaRPr lang="es-CO" sz="11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O" sz="11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O" sz="11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O" sz="11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O" sz="11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O" sz="11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8"/>
                  </a:ext>
                </a:extLst>
              </a:tr>
              <a:tr h="590550">
                <a:tc gridSpan="6">
                  <a:txBody>
                    <a:bodyPr/>
                    <a:lstStyle/>
                    <a:p>
                      <a:pPr algn="l" fontAlgn="b"/>
                      <a:r>
                        <a:rPr lang="es-ES" sz="3600" b="0" i="0" u="none" strike="noStrike">
                          <a:solidFill>
                            <a:srgbClr val="000000"/>
                          </a:solidFill>
                          <a:effectLst/>
                          <a:latin typeface="Calibri" panose="020F0502020204030204" pitchFamily="34" charset="0"/>
                        </a:rPr>
                        <a:t>APLICA A LOS RESPONSABLES DEL IMPUESTO A LAS VENTAS Y QUE SE LES </a:t>
                      </a:r>
                    </a:p>
                  </a:txBody>
                  <a:tcPr marL="9525" marR="9525" marT="9525" marB="0" anchor="b">
                    <a:lnL>
                      <a:noFill/>
                    </a:lnL>
                    <a:lnR>
                      <a:noFill/>
                    </a:lnR>
                    <a:lnT>
                      <a:noFill/>
                    </a:lnT>
                    <a:lnB>
                      <a:noFill/>
                    </a:lnB>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9"/>
                  </a:ext>
                </a:extLst>
              </a:tr>
              <a:tr h="590550">
                <a:tc gridSpan="5">
                  <a:txBody>
                    <a:bodyPr/>
                    <a:lstStyle/>
                    <a:p>
                      <a:pPr algn="l" fontAlgn="b"/>
                      <a:r>
                        <a:rPr lang="es-CO" sz="3600" b="0" i="0" u="none" strike="noStrike">
                          <a:solidFill>
                            <a:srgbClr val="000000"/>
                          </a:solidFill>
                          <a:effectLst/>
                          <a:latin typeface="Calibri" panose="020F0502020204030204" pitchFamily="34" charset="0"/>
                        </a:rPr>
                        <a:t>PRACTIQUE RETENCION POR SERVICIOS (ICA O RENTA)</a:t>
                      </a:r>
                    </a:p>
                  </a:txBody>
                  <a:tcPr marL="9525" marR="9525" marT="9525" marB="0" anchor="b">
                    <a:lnL>
                      <a:noFill/>
                    </a:lnL>
                    <a:lnR>
                      <a:noFill/>
                    </a:lnR>
                    <a:lnT>
                      <a:noFill/>
                    </a:lnT>
                    <a:lnB>
                      <a:noFill/>
                    </a:lnB>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gn="l" fontAlgn="b"/>
                      <a:endParaRPr lang="es-CO"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2665500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p:nvPr/>
        </p:nvSpPr>
        <p:spPr>
          <a:xfrm>
            <a:off x="1537524" y="2200274"/>
            <a:ext cx="13835826" cy="1571625"/>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MX" sz="5400" b="1" i="0" u="none" strike="noStrike" kern="0" cap="none" spc="0" normalizeH="0" baseline="0" noProof="0" dirty="0">
                <a:ln>
                  <a:noFill/>
                </a:ln>
                <a:solidFill>
                  <a:srgbClr val="164180"/>
                </a:solidFill>
                <a:effectLst/>
                <a:uLnTx/>
                <a:uFillTx/>
                <a:latin typeface="Arial"/>
                <a:cs typeface="Arial"/>
                <a:sym typeface="Arial"/>
              </a:rPr>
              <a:t>DOCUMENTOS ACEPTADOS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MX" sz="5400" b="1" i="0" u="none" strike="noStrike" kern="0" cap="none" spc="0" normalizeH="0" baseline="0" noProof="0" dirty="0">
                <a:ln>
                  <a:noFill/>
                </a:ln>
                <a:solidFill>
                  <a:srgbClr val="164180"/>
                </a:solidFill>
                <a:effectLst/>
                <a:uLnTx/>
                <a:uFillTx/>
                <a:latin typeface="Arial"/>
                <a:cs typeface="Arial"/>
                <a:sym typeface="Arial"/>
              </a:rPr>
              <a:t>EN GASTOS DE CAJA MENOR</a:t>
            </a:r>
            <a:endParaRPr kumimoji="0" sz="5400" b="1" i="0" u="none" strike="noStrike" kern="0" cap="none" spc="0" normalizeH="0" baseline="0" noProof="0" dirty="0">
              <a:ln>
                <a:noFill/>
              </a:ln>
              <a:solidFill>
                <a:srgbClr val="164180"/>
              </a:solidFill>
              <a:effectLst/>
              <a:uLnTx/>
              <a:uFillTx/>
              <a:latin typeface="Arial"/>
              <a:cs typeface="Arial"/>
              <a:sym typeface="Arial"/>
            </a:endParaRPr>
          </a:p>
        </p:txBody>
      </p:sp>
      <p:grpSp>
        <p:nvGrpSpPr>
          <p:cNvPr id="3" name="Grupo 2">
            <a:extLst>
              <a:ext uri="{FF2B5EF4-FFF2-40B4-BE49-F238E27FC236}">
                <a16:creationId xmlns:a16="http://schemas.microsoft.com/office/drawing/2014/main" id="{FED39110-F466-73C3-9DC9-9814AD8AA9FD}"/>
              </a:ext>
            </a:extLst>
          </p:cNvPr>
          <p:cNvGrpSpPr/>
          <p:nvPr/>
        </p:nvGrpSpPr>
        <p:grpSpPr>
          <a:xfrm>
            <a:off x="2957512" y="4115670"/>
            <a:ext cx="10820400" cy="6238006"/>
            <a:chOff x="685800" y="213155"/>
            <a:chExt cx="10820400" cy="6238006"/>
          </a:xfrm>
        </p:grpSpPr>
        <p:grpSp>
          <p:nvGrpSpPr>
            <p:cNvPr id="5" name="Grupo 4">
              <a:extLst>
                <a:ext uri="{FF2B5EF4-FFF2-40B4-BE49-F238E27FC236}">
                  <a16:creationId xmlns:a16="http://schemas.microsoft.com/office/drawing/2014/main" id="{9E9C6A58-351C-6DF8-1B9B-F0610549EFD0}"/>
                </a:ext>
              </a:extLst>
            </p:cNvPr>
            <p:cNvGrpSpPr/>
            <p:nvPr/>
          </p:nvGrpSpPr>
          <p:grpSpPr>
            <a:xfrm>
              <a:off x="4593031" y="213155"/>
              <a:ext cx="2860453" cy="3025130"/>
              <a:chOff x="4531937" y="0"/>
              <a:chExt cx="3128125" cy="3128125"/>
            </a:xfrm>
          </p:grpSpPr>
          <p:grpSp>
            <p:nvGrpSpPr>
              <p:cNvPr id="9" name="Grupo 8">
                <a:extLst>
                  <a:ext uri="{FF2B5EF4-FFF2-40B4-BE49-F238E27FC236}">
                    <a16:creationId xmlns:a16="http://schemas.microsoft.com/office/drawing/2014/main" id="{3BC178D7-4ED3-D4ED-84E2-31E250809B9A}"/>
                  </a:ext>
                </a:extLst>
              </p:cNvPr>
              <p:cNvGrpSpPr/>
              <p:nvPr/>
            </p:nvGrpSpPr>
            <p:grpSpPr>
              <a:xfrm>
                <a:off x="4531937" y="0"/>
                <a:ext cx="3128125" cy="3128125"/>
                <a:chOff x="4441501" y="169258"/>
                <a:chExt cx="3128125" cy="3128125"/>
              </a:xfrm>
            </p:grpSpPr>
            <p:pic>
              <p:nvPicPr>
                <p:cNvPr id="11" name="Imagen 10" descr="Logotipo, nombre de la empresa&#10;&#10;Descripción generada automáticamente">
                  <a:hlinkClick r:id="rId3"/>
                  <a:extLst>
                    <a:ext uri="{FF2B5EF4-FFF2-40B4-BE49-F238E27FC236}">
                      <a16:creationId xmlns:a16="http://schemas.microsoft.com/office/drawing/2014/main" id="{BD8C3163-55CD-A6ED-3379-589B194978C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41501" y="169258"/>
                  <a:ext cx="3128125" cy="3128125"/>
                </a:xfrm>
                <a:prstGeom prst="rect">
                  <a:avLst/>
                </a:prstGeom>
              </p:spPr>
            </p:pic>
            <p:sp>
              <p:nvSpPr>
                <p:cNvPr id="12" name="CuadroTexto 11">
                  <a:extLst>
                    <a:ext uri="{FF2B5EF4-FFF2-40B4-BE49-F238E27FC236}">
                      <a16:creationId xmlns:a16="http://schemas.microsoft.com/office/drawing/2014/main" id="{A4EC8A52-DDF0-8E29-7CB3-FC87D77FFFEC}"/>
                    </a:ext>
                  </a:extLst>
                </p:cNvPr>
                <p:cNvSpPr txBox="1"/>
                <p:nvPr/>
              </p:nvSpPr>
              <p:spPr>
                <a:xfrm>
                  <a:off x="4839247" y="723625"/>
                  <a:ext cx="2491731" cy="47738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200" b="0" i="0" u="none" strike="noStrike" kern="0" cap="none" spc="0" normalizeH="0" baseline="0" noProof="0" dirty="0">
                      <a:ln>
                        <a:noFill/>
                      </a:ln>
                      <a:solidFill>
                        <a:srgbClr val="00B050"/>
                      </a:solidFill>
                      <a:effectLst/>
                      <a:uLnTx/>
                      <a:uFillTx/>
                      <a:latin typeface="Arial"/>
                      <a:cs typeface="Arial"/>
                      <a:sym typeface="Arial"/>
                    </a:rPr>
                    <a:t>Sistemas de Facturación</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200" b="0" i="0" u="none" strike="noStrike" kern="0" cap="none" spc="0" normalizeH="0" baseline="0" noProof="0" dirty="0">
                      <a:ln>
                        <a:noFill/>
                      </a:ln>
                      <a:solidFill>
                        <a:srgbClr val="00B050"/>
                      </a:solidFill>
                      <a:effectLst/>
                      <a:uLnTx/>
                      <a:uFillTx/>
                      <a:latin typeface="Arial"/>
                      <a:cs typeface="Arial"/>
                      <a:sym typeface="Arial"/>
                      <a:hlinkClick r:id="rId3"/>
                    </a:rPr>
                    <a:t>Resolución 42 05MAY2020</a:t>
                  </a:r>
                  <a:endParaRPr kumimoji="0" lang="es-CO" sz="1200" b="0" i="0" u="none" strike="noStrike" kern="0" cap="none" spc="0" normalizeH="0" baseline="0" noProof="0" dirty="0">
                    <a:ln>
                      <a:noFill/>
                    </a:ln>
                    <a:solidFill>
                      <a:srgbClr val="00B050"/>
                    </a:solidFill>
                    <a:effectLst/>
                    <a:uLnTx/>
                    <a:uFillTx/>
                    <a:latin typeface="Arial"/>
                    <a:cs typeface="Arial"/>
                    <a:sym typeface="Arial"/>
                  </a:endParaRPr>
                </a:p>
              </p:txBody>
            </p:sp>
          </p:grpSp>
          <p:sp>
            <p:nvSpPr>
              <p:cNvPr id="10" name="CuadroTexto 9">
                <a:extLst>
                  <a:ext uri="{FF2B5EF4-FFF2-40B4-BE49-F238E27FC236}">
                    <a16:creationId xmlns:a16="http://schemas.microsoft.com/office/drawing/2014/main" id="{4900D73B-7ADD-2B50-3AD0-9DFC9A39C14F}"/>
                  </a:ext>
                </a:extLst>
              </p:cNvPr>
              <p:cNvSpPr txBox="1"/>
              <p:nvPr/>
            </p:nvSpPr>
            <p:spPr>
              <a:xfrm>
                <a:off x="4850133" y="1907786"/>
                <a:ext cx="2491731" cy="9694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400" b="0" i="0" u="none" strike="noStrike" kern="0" cap="none" spc="0" normalizeH="0" baseline="0" noProof="0" dirty="0">
                    <a:ln>
                      <a:noFill/>
                    </a:ln>
                    <a:solidFill>
                      <a:srgbClr val="00B050"/>
                    </a:solidFill>
                    <a:effectLst/>
                    <a:uLnTx/>
                    <a:uFillTx/>
                    <a:latin typeface="Arial"/>
                    <a:cs typeface="Arial"/>
                    <a:sym typeface="Arial"/>
                  </a:rPr>
                  <a:t>Documentos Idóneos</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400" b="0" i="0" u="none" strike="noStrike" kern="0" cap="none" spc="0" normalizeH="0" baseline="0" noProof="0" dirty="0">
                    <a:ln>
                      <a:noFill/>
                    </a:ln>
                    <a:solidFill>
                      <a:srgbClr val="00B050"/>
                    </a:solidFill>
                    <a:effectLst/>
                    <a:uLnTx/>
                    <a:uFillTx/>
                    <a:latin typeface="Arial"/>
                    <a:cs typeface="Arial"/>
                    <a:sym typeface="Arial"/>
                  </a:rPr>
                  <a:t>en operaciones</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050" b="0" i="0" u="none" strike="noStrike" kern="0" cap="none" spc="0" normalizeH="0" baseline="0" noProof="0" dirty="0">
                    <a:ln>
                      <a:noFill/>
                    </a:ln>
                    <a:solidFill>
                      <a:srgbClr val="00B050"/>
                    </a:solidFill>
                    <a:effectLst/>
                    <a:uLnTx/>
                    <a:uFillTx/>
                    <a:latin typeface="Arial"/>
                    <a:cs typeface="Arial"/>
                    <a:sym typeface="Arial"/>
                  </a:rPr>
                  <a:t>(Desmaterialización de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050" b="0" i="0" u="none" strike="noStrike" kern="0" cap="none" spc="0" normalizeH="0" baseline="0" noProof="0" dirty="0">
                    <a:ln>
                      <a:noFill/>
                    </a:ln>
                    <a:solidFill>
                      <a:srgbClr val="00B050"/>
                    </a:solidFill>
                    <a:effectLst/>
                    <a:uLnTx/>
                    <a:uFillTx/>
                    <a:latin typeface="Arial"/>
                    <a:cs typeface="Arial"/>
                    <a:sym typeface="Arial"/>
                  </a:rPr>
                  <a:t>Documentos fisicos)</a:t>
                </a:r>
              </a:p>
            </p:txBody>
          </p:sp>
        </p:grpSp>
        <p:sp>
          <p:nvSpPr>
            <p:cNvPr id="6" name="Diagrama de flujo: proceso alternativo 5">
              <a:extLst>
                <a:ext uri="{FF2B5EF4-FFF2-40B4-BE49-F238E27FC236}">
                  <a16:creationId xmlns:a16="http://schemas.microsoft.com/office/drawing/2014/main" id="{4834BD8E-37D5-0BE3-7220-74946B587E9D}"/>
                </a:ext>
              </a:extLst>
            </p:cNvPr>
            <p:cNvSpPr/>
            <p:nvPr/>
          </p:nvSpPr>
          <p:spPr>
            <a:xfrm>
              <a:off x="685800" y="2263545"/>
              <a:ext cx="4052715" cy="2137226"/>
            </a:xfrm>
            <a:prstGeom prst="flowChartAlternateProcess">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2000" b="1" i="0" u="none" strike="noStrike" kern="0" cap="none" spc="0" normalizeH="0" baseline="0" noProof="0" dirty="0">
                  <a:ln>
                    <a:noFill/>
                  </a:ln>
                  <a:solidFill>
                    <a:srgbClr val="00B050"/>
                  </a:solidFill>
                  <a:effectLst/>
                  <a:uLnTx/>
                  <a:uFillTx/>
                  <a:latin typeface="Arial"/>
                  <a:ea typeface="+mn-ea"/>
                  <a:cs typeface="+mn-cs"/>
                  <a:sym typeface="Arial"/>
                </a:rPr>
                <a:t>Sistemas de facturación y obligación de expedir factura de venta o documento equivalente</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2000" b="1" i="0" u="none" strike="noStrike" kern="0" cap="none" spc="0" normalizeH="0" baseline="0" noProof="0" dirty="0">
                  <a:ln>
                    <a:noFill/>
                  </a:ln>
                  <a:solidFill>
                    <a:srgbClr val="00B050"/>
                  </a:solidFill>
                  <a:effectLst/>
                  <a:uLnTx/>
                  <a:uFillTx/>
                  <a:latin typeface="Arial"/>
                  <a:ea typeface="+mn-ea"/>
                  <a:cs typeface="+mn-cs"/>
                  <a:sym typeface="Arial"/>
                </a:rPr>
                <a:t>(Titulo II Art. 2 al 5)</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2000" b="1" i="0" u="none" strike="noStrike" kern="0" cap="none" spc="0" normalizeH="0" baseline="0" noProof="0" dirty="0">
                  <a:ln>
                    <a:noFill/>
                  </a:ln>
                  <a:solidFill>
                    <a:srgbClr val="00B050"/>
                  </a:solidFill>
                  <a:effectLst/>
                  <a:uLnTx/>
                  <a:uFillTx/>
                  <a:latin typeface="Arial"/>
                  <a:ea typeface="+mn-ea"/>
                  <a:cs typeface="+mn-cs"/>
                  <a:sym typeface="Arial"/>
                  <a:hlinkClick r:id="rId5"/>
                </a:rPr>
                <a:t>ET. Art. 616-1</a:t>
              </a:r>
              <a:endParaRPr kumimoji="0" lang="es-CO" sz="2000" b="1" i="0" u="none" strike="noStrike" kern="0" cap="none" spc="0" normalizeH="0" baseline="0" noProof="0" dirty="0">
                <a:ln>
                  <a:noFill/>
                </a:ln>
                <a:solidFill>
                  <a:srgbClr val="00B050"/>
                </a:solidFill>
                <a:effectLst/>
                <a:uLnTx/>
                <a:uFillTx/>
                <a:latin typeface="Arial"/>
                <a:ea typeface="+mn-ea"/>
                <a:cs typeface="+mn-cs"/>
                <a:sym typeface="Arial"/>
              </a:endParaRPr>
            </a:p>
          </p:txBody>
        </p:sp>
        <p:sp>
          <p:nvSpPr>
            <p:cNvPr id="7" name="Diagrama de flujo: proceso alternativo 6">
              <a:extLst>
                <a:ext uri="{FF2B5EF4-FFF2-40B4-BE49-F238E27FC236}">
                  <a16:creationId xmlns:a16="http://schemas.microsoft.com/office/drawing/2014/main" id="{E3823233-8AC9-8D0C-0D59-5B9195B359EA}"/>
                </a:ext>
              </a:extLst>
            </p:cNvPr>
            <p:cNvSpPr/>
            <p:nvPr/>
          </p:nvSpPr>
          <p:spPr>
            <a:xfrm>
              <a:off x="7453485" y="2195888"/>
              <a:ext cx="4052715" cy="2137226"/>
            </a:xfrm>
            <a:prstGeom prst="flowChartAlternateProcess">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2000" b="1" i="0" u="none" strike="noStrike" kern="0" cap="none" spc="0" normalizeH="0" baseline="0" noProof="0" dirty="0">
                  <a:ln>
                    <a:noFill/>
                  </a:ln>
                  <a:solidFill>
                    <a:srgbClr val="00B050"/>
                  </a:solidFill>
                  <a:effectLst/>
                  <a:uLnTx/>
                  <a:uFillTx/>
                  <a:latin typeface="Arial"/>
                  <a:ea typeface="+mn-ea"/>
                  <a:cs typeface="+mn-cs"/>
                  <a:sym typeface="Arial"/>
                </a:rPr>
                <a:t>Documento soporte en adquisiciones efectuadas a sujetos no obligados a expedir factura de venta o documento equivalente</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2000" b="1" i="0" u="none" strike="noStrike" kern="0" cap="none" spc="0" normalizeH="0" baseline="0" noProof="0" dirty="0">
                  <a:ln>
                    <a:noFill/>
                  </a:ln>
                  <a:solidFill>
                    <a:srgbClr val="00B050"/>
                  </a:solidFill>
                  <a:effectLst/>
                  <a:uLnTx/>
                  <a:uFillTx/>
                  <a:latin typeface="Arial"/>
                  <a:ea typeface="+mn-ea"/>
                  <a:cs typeface="+mn-cs"/>
                  <a:sym typeface="Arial"/>
                </a:rPr>
                <a:t>(Art. 55) ET. </a:t>
              </a:r>
              <a:r>
                <a:rPr kumimoji="0" lang="es-CO" sz="2000" b="1" i="0" u="none" strike="noStrike" kern="0" cap="none" spc="0" normalizeH="0" baseline="0" noProof="0" dirty="0">
                  <a:ln>
                    <a:noFill/>
                  </a:ln>
                  <a:solidFill>
                    <a:srgbClr val="00B050"/>
                  </a:solidFill>
                  <a:effectLst/>
                  <a:uLnTx/>
                  <a:uFillTx/>
                  <a:latin typeface="Arial"/>
                  <a:ea typeface="+mn-ea"/>
                  <a:cs typeface="+mn-cs"/>
                  <a:sym typeface="Arial"/>
                  <a:hlinkClick r:id="rId6"/>
                </a:rPr>
                <a:t>Art. 771-2</a:t>
              </a:r>
              <a:r>
                <a:rPr kumimoji="0" lang="es-CO" sz="2000" b="1" i="0" u="none" strike="noStrike" kern="0" cap="none" spc="0" normalizeH="0" baseline="0" noProof="0" dirty="0">
                  <a:ln>
                    <a:noFill/>
                  </a:ln>
                  <a:solidFill>
                    <a:srgbClr val="00B050"/>
                  </a:solidFill>
                  <a:effectLst/>
                  <a:uLnTx/>
                  <a:uFillTx/>
                  <a:latin typeface="Arial"/>
                  <a:ea typeface="+mn-ea"/>
                  <a:cs typeface="+mn-cs"/>
                  <a:sym typeface="Arial"/>
                </a:rPr>
                <a:t> </a:t>
              </a:r>
              <a:r>
                <a:rPr kumimoji="0" lang="es-CO" sz="2000" b="1" i="0" u="none" strike="noStrike" kern="0" cap="none" spc="0" normalizeH="0" baseline="0" noProof="0" dirty="0">
                  <a:ln>
                    <a:noFill/>
                  </a:ln>
                  <a:solidFill>
                    <a:srgbClr val="00B050"/>
                  </a:solidFill>
                  <a:effectLst/>
                  <a:uLnTx/>
                  <a:uFillTx/>
                  <a:latin typeface="Arial"/>
                  <a:ea typeface="+mn-ea"/>
                  <a:cs typeface="+mn-cs"/>
                  <a:sym typeface="Arial"/>
                  <a:hlinkClick r:id="rId7"/>
                </a:rPr>
                <a:t>Art. 1.6.1.4.12. </a:t>
              </a:r>
              <a:r>
                <a:rPr kumimoji="0" lang="es-CO" sz="2000" b="1" i="0" u="none" strike="noStrike" kern="0" cap="none" spc="0" normalizeH="0" baseline="0" noProof="0" dirty="0" err="1">
                  <a:ln>
                    <a:noFill/>
                  </a:ln>
                  <a:solidFill>
                    <a:srgbClr val="00B050"/>
                  </a:solidFill>
                  <a:effectLst/>
                  <a:uLnTx/>
                  <a:uFillTx/>
                  <a:latin typeface="Arial"/>
                  <a:ea typeface="+mn-ea"/>
                  <a:cs typeface="+mn-cs"/>
                  <a:sym typeface="Arial"/>
                  <a:hlinkClick r:id="rId7"/>
                </a:rPr>
                <a:t>Dto</a:t>
              </a:r>
              <a:r>
                <a:rPr kumimoji="0" lang="es-CO" sz="2000" b="1" i="0" u="none" strike="noStrike" kern="0" cap="none" spc="0" normalizeH="0" baseline="0" noProof="0" dirty="0">
                  <a:ln>
                    <a:noFill/>
                  </a:ln>
                  <a:solidFill>
                    <a:srgbClr val="00B050"/>
                  </a:solidFill>
                  <a:effectLst/>
                  <a:uLnTx/>
                  <a:uFillTx/>
                  <a:latin typeface="Arial"/>
                  <a:ea typeface="+mn-ea"/>
                  <a:cs typeface="+mn-cs"/>
                  <a:sym typeface="Arial"/>
                  <a:hlinkClick r:id="rId7"/>
                </a:rPr>
                <a:t> 358 MAR2020</a:t>
              </a:r>
              <a:endParaRPr kumimoji="0" lang="es-CO" sz="2000" b="1" i="0" u="none" strike="noStrike" kern="0" cap="none" spc="0" normalizeH="0" baseline="0" noProof="0" dirty="0">
                <a:ln>
                  <a:noFill/>
                </a:ln>
                <a:solidFill>
                  <a:srgbClr val="00B050"/>
                </a:solidFill>
                <a:effectLst/>
                <a:uLnTx/>
                <a:uFillTx/>
                <a:latin typeface="Arial"/>
                <a:ea typeface="+mn-ea"/>
                <a:cs typeface="+mn-cs"/>
                <a:sym typeface="Arial"/>
              </a:endParaRPr>
            </a:p>
          </p:txBody>
        </p:sp>
        <p:sp>
          <p:nvSpPr>
            <p:cNvPr id="8" name="Diagrama de flujo: proceso alternativo 7">
              <a:extLst>
                <a:ext uri="{FF2B5EF4-FFF2-40B4-BE49-F238E27FC236}">
                  <a16:creationId xmlns:a16="http://schemas.microsoft.com/office/drawing/2014/main" id="{0E31D35D-8580-2EC1-31DF-6705842B4CCD}"/>
                </a:ext>
              </a:extLst>
            </p:cNvPr>
            <p:cNvSpPr/>
            <p:nvPr/>
          </p:nvSpPr>
          <p:spPr>
            <a:xfrm>
              <a:off x="4103162" y="4547142"/>
              <a:ext cx="3985676" cy="1904019"/>
            </a:xfrm>
            <a:prstGeom prst="flowChartAlternateProcess">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2000" b="1" i="0" u="none" strike="noStrike" kern="0" cap="none" spc="0" normalizeH="0" baseline="0" noProof="0" dirty="0">
                  <a:ln>
                    <a:noFill/>
                  </a:ln>
                  <a:solidFill>
                    <a:srgbClr val="00B050"/>
                  </a:solidFill>
                  <a:effectLst/>
                  <a:uLnTx/>
                  <a:uFillTx/>
                  <a:latin typeface="Arial"/>
                  <a:ea typeface="+mn-ea"/>
                  <a:cs typeface="+mn-cs"/>
                  <a:sym typeface="Arial"/>
                </a:rPr>
                <a:t>Marco Normativo</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400" b="0" i="0" u="none" strike="noStrike" kern="0" cap="none" spc="0" normalizeH="0" baseline="0" noProof="0" dirty="0">
                  <a:ln>
                    <a:noFill/>
                  </a:ln>
                  <a:solidFill>
                    <a:srgbClr val="008B45"/>
                  </a:solidFill>
                  <a:effectLst/>
                  <a:uLnTx/>
                  <a:uFillTx/>
                  <a:latin typeface="Roboto Condensed" panose="02000000000000000000" pitchFamily="2" charset="0"/>
                  <a:ea typeface="+mn-ea"/>
                  <a:cs typeface="+mn-cs"/>
                  <a:sym typeface="Arial"/>
                  <a:hlinkClick r:id="rId3"/>
                </a:rPr>
                <a:t>Resolución 000042 del 5 de mayo de 2020</a:t>
              </a:r>
              <a:endParaRPr kumimoji="0" lang="es-CO" sz="1400" b="0" i="0" u="none" strike="noStrike" kern="0" cap="none" spc="0" normalizeH="0" baseline="0" noProof="0" dirty="0">
                <a:ln>
                  <a:noFill/>
                </a:ln>
                <a:solidFill>
                  <a:srgbClr val="454545"/>
                </a:solidFill>
                <a:effectLst/>
                <a:uLnTx/>
                <a:uFillTx/>
                <a:latin typeface="Roboto Condensed" panose="02000000000000000000" pitchFamily="2" charset="0"/>
                <a:ea typeface="+mn-ea"/>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400" b="0" i="0" u="none" strike="noStrike" kern="0" cap="none" spc="0" normalizeH="0" baseline="0" noProof="0" dirty="0">
                  <a:ln>
                    <a:noFill/>
                  </a:ln>
                  <a:solidFill>
                    <a:srgbClr val="008B45"/>
                  </a:solidFill>
                  <a:effectLst/>
                  <a:uLnTx/>
                  <a:uFillTx/>
                  <a:latin typeface="Roboto Condensed" panose="02000000000000000000" pitchFamily="2" charset="0"/>
                  <a:ea typeface="+mn-ea"/>
                  <a:cs typeface="+mn-cs"/>
                  <a:sym typeface="Arial"/>
                  <a:hlinkClick r:id="rId8"/>
                </a:rPr>
                <a:t>Resolución 000012 del 9 de febrero de 2021</a:t>
              </a:r>
              <a:r>
                <a:rPr kumimoji="0" lang="es-CO" sz="1400" b="0" i="0" u="none" strike="noStrike" kern="0" cap="none" spc="0" normalizeH="0" baseline="0" noProof="0" dirty="0">
                  <a:ln>
                    <a:noFill/>
                  </a:ln>
                  <a:solidFill>
                    <a:srgbClr val="454545"/>
                  </a:solidFill>
                  <a:effectLst/>
                  <a:uLnTx/>
                  <a:uFillTx/>
                  <a:latin typeface="Roboto Condensed" panose="02000000000000000000" pitchFamily="2" charset="0"/>
                  <a:ea typeface="+mn-ea"/>
                  <a:cs typeface="+mn-cs"/>
                  <a:sym typeface="Arial"/>
                </a:rPr>
                <a:t> </a:t>
              </a:r>
              <a:endParaRPr kumimoji="0" lang="es-CO" sz="1400" b="1" i="0" u="none" strike="noStrike" kern="0" cap="none" spc="0" normalizeH="0" baseline="0" noProof="0" dirty="0">
                <a:ln>
                  <a:noFill/>
                </a:ln>
                <a:solidFill>
                  <a:srgbClr val="00B050"/>
                </a:solidFill>
                <a:effectLst/>
                <a:uLnTx/>
                <a:uFillTx/>
                <a:latin typeface="Roboto Condensed" panose="02000000000000000000" pitchFamily="2" charset="0"/>
                <a:ea typeface="+mn-ea"/>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400" b="0" i="0" u="none" strike="noStrike" kern="0" cap="none" spc="0" normalizeH="0" baseline="0" noProof="0" dirty="0">
                  <a:ln>
                    <a:noFill/>
                  </a:ln>
                  <a:solidFill>
                    <a:srgbClr val="008B45"/>
                  </a:solidFill>
                  <a:effectLst/>
                  <a:uLnTx/>
                  <a:uFillTx/>
                  <a:latin typeface="Roboto Condensed" panose="02000000000000000000" pitchFamily="2" charset="0"/>
                  <a:ea typeface="+mn-ea"/>
                  <a:cs typeface="+mn-cs"/>
                  <a:sym typeface="Arial"/>
                  <a:hlinkClick r:id="rId9"/>
                </a:rPr>
                <a:t>Resolución 000167 del 30 de diciembre de 2021</a:t>
              </a:r>
              <a:endParaRPr kumimoji="0" lang="es-CO" sz="1400" b="1" i="0" u="none" strike="noStrike" kern="0" cap="none" spc="0" normalizeH="0" baseline="0" noProof="0" dirty="0">
                <a:ln>
                  <a:noFill/>
                </a:ln>
                <a:solidFill>
                  <a:srgbClr val="00B050"/>
                </a:solidFill>
                <a:effectLst/>
                <a:uLnTx/>
                <a:uFillTx/>
                <a:latin typeface="Roboto Condensed" panose="02000000000000000000" pitchFamily="2" charset="0"/>
                <a:ea typeface="+mn-ea"/>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400" b="0" i="0" u="none" strike="noStrike" kern="0" cap="none" spc="0" normalizeH="0" baseline="0" noProof="0" dirty="0">
                  <a:ln>
                    <a:noFill/>
                  </a:ln>
                  <a:solidFill>
                    <a:srgbClr val="008B45"/>
                  </a:solidFill>
                  <a:effectLst/>
                  <a:uLnTx/>
                  <a:uFillTx/>
                  <a:latin typeface="Roboto Condensed" panose="02000000000000000000" pitchFamily="2" charset="0"/>
                  <a:ea typeface="+mn-ea"/>
                  <a:cs typeface="+mn-cs"/>
                  <a:sym typeface="Arial"/>
                  <a:hlinkClick r:id="rId10"/>
                </a:rPr>
                <a:t>Resolución 000488 del 29 de Abril de 2022</a:t>
              </a:r>
              <a:r>
                <a:rPr kumimoji="0" lang="es-CO" sz="1400" b="0" i="0" u="none" strike="noStrike" kern="0" cap="none" spc="0" normalizeH="0" baseline="0" noProof="0" dirty="0">
                  <a:ln>
                    <a:noFill/>
                  </a:ln>
                  <a:solidFill>
                    <a:srgbClr val="454545"/>
                  </a:solidFill>
                  <a:effectLst/>
                  <a:uLnTx/>
                  <a:uFillTx/>
                  <a:latin typeface="Roboto Condensed" panose="02000000000000000000" pitchFamily="2" charset="0"/>
                  <a:ea typeface="+mn-ea"/>
                  <a:cs typeface="+mn-cs"/>
                  <a:sym typeface="Arial"/>
                </a:rPr>
                <a:t> </a:t>
              </a:r>
              <a:endParaRPr kumimoji="0" lang="es-CO" sz="1400" b="1" i="0" u="none" strike="noStrike" kern="0" cap="none" spc="0" normalizeH="0" baseline="0" noProof="0" dirty="0">
                <a:ln>
                  <a:noFill/>
                </a:ln>
                <a:solidFill>
                  <a:srgbClr val="00B050"/>
                </a:solidFill>
                <a:effectLst/>
                <a:uLnTx/>
                <a:uFillTx/>
                <a:latin typeface="Arial"/>
                <a:ea typeface="+mn-ea"/>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400" b="0" i="0" u="none" strike="noStrike" kern="0" cap="none" spc="0" normalizeH="0" baseline="0" noProof="0" dirty="0">
                  <a:ln>
                    <a:noFill/>
                  </a:ln>
                  <a:solidFill>
                    <a:srgbClr val="454545"/>
                  </a:solidFill>
                  <a:effectLst/>
                  <a:uLnTx/>
                  <a:uFillTx/>
                  <a:latin typeface="Roboto Condensed" panose="02000000000000000000" pitchFamily="2" charset="0"/>
                  <a:ea typeface="+mn-ea"/>
                  <a:cs typeface="+mn-cs"/>
                  <a:sym typeface="Arial"/>
                  <a:hlinkClick r:id="rId11"/>
                </a:rPr>
                <a:t>Infografía DIAN</a:t>
              </a:r>
              <a:endParaRPr kumimoji="0" lang="es-CO" sz="1400" b="0" i="0" u="none" strike="noStrike" kern="0" cap="none" spc="0" normalizeH="0" baseline="0" noProof="0" dirty="0">
                <a:ln>
                  <a:noFill/>
                </a:ln>
                <a:solidFill>
                  <a:srgbClr val="454545"/>
                </a:solidFill>
                <a:effectLst/>
                <a:uLnTx/>
                <a:uFillTx/>
                <a:latin typeface="Roboto Condensed" panose="02000000000000000000" pitchFamily="2" charset="0"/>
                <a:ea typeface="+mn-ea"/>
                <a:cs typeface="+mn-cs"/>
                <a:sym typeface="Arial"/>
                <a:hlinkClick r:id="rId12"/>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400" b="0" i="0" u="none" strike="noStrike" kern="0" cap="none" spc="0" normalizeH="0" baseline="0" noProof="0" dirty="0">
                  <a:ln>
                    <a:noFill/>
                  </a:ln>
                  <a:solidFill>
                    <a:srgbClr val="454545"/>
                  </a:solidFill>
                  <a:effectLst/>
                  <a:uLnTx/>
                  <a:uFillTx/>
                  <a:latin typeface="Roboto Condensed" panose="02000000000000000000" pitchFamily="2" charset="0"/>
                  <a:ea typeface="+mn-ea"/>
                  <a:cs typeface="+mn-cs"/>
                  <a:sym typeface="Arial"/>
                  <a:hlinkClick r:id="rId12"/>
                </a:rPr>
                <a:t>Video DIAN</a:t>
              </a:r>
              <a:endParaRPr kumimoji="0" lang="es-CO" sz="1400" b="0" i="0" u="none" strike="noStrike" kern="0" cap="none" spc="0" normalizeH="0" baseline="0" noProof="0" dirty="0">
                <a:ln>
                  <a:noFill/>
                </a:ln>
                <a:solidFill>
                  <a:srgbClr val="454545"/>
                </a:solidFill>
                <a:effectLst/>
                <a:uLnTx/>
                <a:uFillTx/>
                <a:latin typeface="Roboto Condensed" panose="02000000000000000000" pitchFamily="2" charset="0"/>
                <a:ea typeface="+mn-ea"/>
                <a:cs typeface="+mn-cs"/>
                <a:sym typeface="Arial"/>
              </a:endParaRPr>
            </a:p>
          </p:txBody>
        </p:sp>
      </p:grpSp>
    </p:spTree>
    <p:extLst>
      <p:ext uri="{BB962C8B-B14F-4D97-AF65-F5344CB8AC3E}">
        <p14:creationId xmlns:p14="http://schemas.microsoft.com/office/powerpoint/2010/main" val="2080670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p:nvPr/>
        </p:nvSpPr>
        <p:spPr>
          <a:xfrm>
            <a:off x="1473105" y="1599382"/>
            <a:ext cx="13835826" cy="1571625"/>
          </a:xfrm>
          <a:prstGeom prst="rect">
            <a:avLst/>
          </a:prstGeom>
          <a:noFill/>
          <a:ln>
            <a:noFill/>
          </a:ln>
        </p:spPr>
        <p:txBody>
          <a:bodyPr spcFirstLastPara="1" wrap="square" lIns="91425" tIns="91425" rIns="91425" bIns="91425" anchor="t" anchorCtr="0">
            <a:noAutofit/>
          </a:bodyPr>
          <a:lstStyle/>
          <a:p>
            <a:pPr algn="ctr"/>
            <a:r>
              <a:rPr lang="es-MX" sz="5400" b="1" dirty="0">
                <a:solidFill>
                  <a:srgbClr val="164180"/>
                </a:solidFill>
              </a:rPr>
              <a:t>DOCUMENTOS ACEPTADOS </a:t>
            </a:r>
          </a:p>
          <a:p>
            <a:pPr algn="ctr"/>
            <a:r>
              <a:rPr lang="es-MX" sz="5400" b="1" dirty="0">
                <a:solidFill>
                  <a:srgbClr val="164180"/>
                </a:solidFill>
              </a:rPr>
              <a:t>EN GASTOS DE CAJA MENOR</a:t>
            </a:r>
            <a:endParaRPr sz="5400" b="1" dirty="0">
              <a:solidFill>
                <a:srgbClr val="164180"/>
              </a:solidFill>
            </a:endParaRPr>
          </a:p>
        </p:txBody>
      </p:sp>
      <p:pic>
        <p:nvPicPr>
          <p:cNvPr id="2" name="Imagen 1">
            <a:extLst>
              <a:ext uri="{FF2B5EF4-FFF2-40B4-BE49-F238E27FC236}">
                <a16:creationId xmlns:a16="http://schemas.microsoft.com/office/drawing/2014/main" id="{4047AE10-72BB-6916-7400-91ECE7EB8854}"/>
              </a:ext>
            </a:extLst>
          </p:cNvPr>
          <p:cNvPicPr>
            <a:picLocks noChangeAspect="1"/>
          </p:cNvPicPr>
          <p:nvPr/>
        </p:nvPicPr>
        <p:blipFill>
          <a:blip r:embed="rId3"/>
          <a:stretch>
            <a:fillRect/>
          </a:stretch>
        </p:blipFill>
        <p:spPr>
          <a:xfrm>
            <a:off x="1584136" y="3447875"/>
            <a:ext cx="13613765" cy="7690893"/>
          </a:xfrm>
          <a:prstGeom prst="rect">
            <a:avLst/>
          </a:prstGeom>
        </p:spPr>
      </p:pic>
    </p:spTree>
    <p:extLst>
      <p:ext uri="{BB962C8B-B14F-4D97-AF65-F5344CB8AC3E}">
        <p14:creationId xmlns:p14="http://schemas.microsoft.com/office/powerpoint/2010/main" val="2920080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p:nvPr/>
        </p:nvSpPr>
        <p:spPr>
          <a:xfrm>
            <a:off x="1537524" y="2133601"/>
            <a:ext cx="14242407" cy="990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MX" sz="5400" b="1" dirty="0">
                <a:solidFill>
                  <a:srgbClr val="164180"/>
                </a:solidFill>
              </a:rPr>
              <a:t>REGLAMENTACION Y FUNCIONAMIENTO</a:t>
            </a:r>
          </a:p>
          <a:p>
            <a:pPr marL="0" lvl="0" indent="0" algn="l" rtl="0">
              <a:spcBef>
                <a:spcPts val="0"/>
              </a:spcBef>
              <a:spcAft>
                <a:spcPts val="0"/>
              </a:spcAft>
              <a:buNone/>
            </a:pPr>
            <a:endParaRPr sz="4800" b="1" dirty="0">
              <a:solidFill>
                <a:srgbClr val="164180"/>
              </a:solidFill>
            </a:endParaRPr>
          </a:p>
        </p:txBody>
      </p:sp>
      <p:sp>
        <p:nvSpPr>
          <p:cNvPr id="62" name="Google Shape;62;p14"/>
          <p:cNvSpPr txBox="1"/>
          <p:nvPr/>
        </p:nvSpPr>
        <p:spPr>
          <a:xfrm>
            <a:off x="4052125" y="3911601"/>
            <a:ext cx="7150500" cy="127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MX" sz="3200" dirty="0">
                <a:solidFill>
                  <a:srgbClr val="434343"/>
                </a:solidFill>
              </a:rPr>
              <a:t>DECRETO 4112.010.20.0961 DE DICIEMBRE 30 DE 2022</a:t>
            </a:r>
          </a:p>
          <a:p>
            <a:pPr marL="0" lvl="0" indent="0" algn="l" rtl="0">
              <a:spcBef>
                <a:spcPts val="0"/>
              </a:spcBef>
              <a:spcAft>
                <a:spcPts val="0"/>
              </a:spcAft>
              <a:buNone/>
            </a:pPr>
            <a:endParaRPr lang="es-MX" sz="3200" dirty="0">
              <a:solidFill>
                <a:srgbClr val="434343"/>
              </a:solidFill>
            </a:endParaRPr>
          </a:p>
          <a:p>
            <a:pPr marL="0" lvl="0" indent="0" rtl="0">
              <a:spcBef>
                <a:spcPts val="0"/>
              </a:spcBef>
              <a:spcAft>
                <a:spcPts val="0"/>
              </a:spcAft>
              <a:buNone/>
            </a:pPr>
            <a:r>
              <a:rPr lang="es-MX" sz="3200" dirty="0">
                <a:solidFill>
                  <a:srgbClr val="434343"/>
                </a:solidFill>
              </a:rPr>
              <a:t>INSTRUCTIVO 003 </a:t>
            </a:r>
          </a:p>
          <a:p>
            <a:pPr marL="0" lvl="0" indent="0" algn="l" rtl="0">
              <a:spcBef>
                <a:spcPts val="0"/>
              </a:spcBef>
              <a:spcAft>
                <a:spcPts val="0"/>
              </a:spcAft>
              <a:buNone/>
            </a:pPr>
            <a:endParaRPr lang="es-MX" sz="2400" dirty="0">
              <a:solidFill>
                <a:srgbClr val="434343"/>
              </a:solidFill>
            </a:endParaRPr>
          </a:p>
          <a:p>
            <a:pPr marL="0" lvl="0" indent="0" algn="l" rtl="0">
              <a:spcBef>
                <a:spcPts val="0"/>
              </a:spcBef>
              <a:spcAft>
                <a:spcPts val="0"/>
              </a:spcAft>
              <a:buNone/>
            </a:pPr>
            <a:endParaRPr lang="es-MX" sz="2400" dirty="0">
              <a:solidFill>
                <a:srgbClr val="434343"/>
              </a:solidFill>
            </a:endParaRPr>
          </a:p>
          <a:p>
            <a:pPr marL="0" lvl="0" indent="0" algn="l" rtl="0">
              <a:spcBef>
                <a:spcPts val="0"/>
              </a:spcBef>
              <a:spcAft>
                <a:spcPts val="0"/>
              </a:spcAft>
              <a:buNone/>
            </a:pPr>
            <a:endParaRPr lang="es-MX" sz="2400" dirty="0">
              <a:solidFill>
                <a:srgbClr val="434343"/>
              </a:solidFill>
            </a:endParaRPr>
          </a:p>
          <a:p>
            <a:pPr marL="0" lvl="0" indent="0" algn="l" rtl="0">
              <a:spcBef>
                <a:spcPts val="0"/>
              </a:spcBef>
              <a:spcAft>
                <a:spcPts val="0"/>
              </a:spcAft>
              <a:buNone/>
            </a:pPr>
            <a:r>
              <a:rPr lang="es-MX" sz="3600" dirty="0">
                <a:solidFill>
                  <a:srgbClr val="434343"/>
                </a:solidFill>
              </a:rPr>
              <a:t>1.- CONSTITUCION Y APERTURA</a:t>
            </a:r>
          </a:p>
          <a:p>
            <a:pPr marL="0" lvl="0" indent="0" algn="l" rtl="0">
              <a:spcBef>
                <a:spcPts val="0"/>
              </a:spcBef>
              <a:spcAft>
                <a:spcPts val="0"/>
              </a:spcAft>
              <a:buNone/>
            </a:pPr>
            <a:endParaRPr lang="es-MX" sz="3600" dirty="0">
              <a:solidFill>
                <a:srgbClr val="434343"/>
              </a:solidFill>
            </a:endParaRPr>
          </a:p>
          <a:p>
            <a:pPr marL="0" lvl="0" indent="0" algn="l" rtl="0">
              <a:spcBef>
                <a:spcPts val="0"/>
              </a:spcBef>
              <a:spcAft>
                <a:spcPts val="0"/>
              </a:spcAft>
              <a:buNone/>
            </a:pPr>
            <a:r>
              <a:rPr lang="es-MX" sz="3600" dirty="0">
                <a:solidFill>
                  <a:srgbClr val="434343"/>
                </a:solidFill>
              </a:rPr>
              <a:t>2.- FUNCIONAMIENTO</a:t>
            </a:r>
          </a:p>
          <a:p>
            <a:pPr marL="0" lvl="0" indent="0" algn="l" rtl="0">
              <a:spcBef>
                <a:spcPts val="0"/>
              </a:spcBef>
              <a:spcAft>
                <a:spcPts val="0"/>
              </a:spcAft>
              <a:buNone/>
            </a:pPr>
            <a:endParaRPr lang="es-MX" sz="3600" dirty="0">
              <a:solidFill>
                <a:srgbClr val="434343"/>
              </a:solidFill>
            </a:endParaRPr>
          </a:p>
          <a:p>
            <a:pPr marL="0" lvl="0" indent="0" algn="l" rtl="0">
              <a:spcBef>
                <a:spcPts val="0"/>
              </a:spcBef>
              <a:spcAft>
                <a:spcPts val="0"/>
              </a:spcAft>
              <a:buNone/>
            </a:pPr>
            <a:r>
              <a:rPr lang="es-MX" sz="3600" dirty="0">
                <a:solidFill>
                  <a:srgbClr val="434343"/>
                </a:solidFill>
              </a:rPr>
              <a:t>3.- CIERRE</a:t>
            </a:r>
          </a:p>
          <a:p>
            <a:pPr marL="0" lvl="0" indent="0" algn="l" rtl="0">
              <a:spcBef>
                <a:spcPts val="0"/>
              </a:spcBef>
              <a:spcAft>
                <a:spcPts val="0"/>
              </a:spcAft>
              <a:buNone/>
            </a:pPr>
            <a:endParaRPr lang="es-MX" sz="2400" dirty="0">
              <a:solidFill>
                <a:srgbClr val="434343"/>
              </a:solidFill>
            </a:endParaRPr>
          </a:p>
          <a:p>
            <a:pPr marL="0" lvl="0" indent="0" algn="l" rtl="0">
              <a:spcBef>
                <a:spcPts val="0"/>
              </a:spcBef>
              <a:spcAft>
                <a:spcPts val="0"/>
              </a:spcAft>
              <a:buNone/>
            </a:pPr>
            <a:endParaRPr sz="2400" dirty="0">
              <a:solidFill>
                <a:srgbClr val="434343"/>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p:nvPr/>
        </p:nvSpPr>
        <p:spPr>
          <a:xfrm>
            <a:off x="1449799" y="1725735"/>
            <a:ext cx="13835826" cy="1571625"/>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MX" sz="5400" b="1" i="0" u="none" strike="noStrike" kern="0" cap="none" spc="0" normalizeH="0" baseline="0" noProof="0" dirty="0">
                <a:ln>
                  <a:noFill/>
                </a:ln>
                <a:solidFill>
                  <a:srgbClr val="164180"/>
                </a:solidFill>
                <a:effectLst/>
                <a:uLnTx/>
                <a:uFillTx/>
                <a:latin typeface="Arial"/>
                <a:cs typeface="Arial"/>
                <a:sym typeface="Arial"/>
              </a:rPr>
              <a:t>DOCUMENTOS ACEPTADOS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MX" sz="5400" b="1" i="0" u="none" strike="noStrike" kern="0" cap="none" spc="0" normalizeH="0" baseline="0" noProof="0" dirty="0">
                <a:ln>
                  <a:noFill/>
                </a:ln>
                <a:solidFill>
                  <a:srgbClr val="164180"/>
                </a:solidFill>
                <a:effectLst/>
                <a:uLnTx/>
                <a:uFillTx/>
                <a:latin typeface="Arial"/>
                <a:cs typeface="Arial"/>
                <a:sym typeface="Arial"/>
              </a:rPr>
              <a:t>EN GASTOS DE CAJA MENOR</a:t>
            </a:r>
            <a:endParaRPr kumimoji="0" sz="5400" b="1" i="0" u="none" strike="noStrike" kern="0" cap="none" spc="0" normalizeH="0" baseline="0" noProof="0" dirty="0">
              <a:ln>
                <a:noFill/>
              </a:ln>
              <a:solidFill>
                <a:srgbClr val="164180"/>
              </a:solidFill>
              <a:effectLst/>
              <a:uLnTx/>
              <a:uFillTx/>
              <a:latin typeface="Arial"/>
              <a:cs typeface="Arial"/>
              <a:sym typeface="Arial"/>
            </a:endParaRPr>
          </a:p>
        </p:txBody>
      </p:sp>
      <p:sp>
        <p:nvSpPr>
          <p:cNvPr id="3" name="Diagrama de flujo: proceso alternativo 2">
            <a:extLst>
              <a:ext uri="{FF2B5EF4-FFF2-40B4-BE49-F238E27FC236}">
                <a16:creationId xmlns:a16="http://schemas.microsoft.com/office/drawing/2014/main" id="{A86843AB-FAC8-251A-F984-FED13AB922BD}"/>
              </a:ext>
            </a:extLst>
          </p:cNvPr>
          <p:cNvSpPr/>
          <p:nvPr/>
        </p:nvSpPr>
        <p:spPr>
          <a:xfrm>
            <a:off x="2474000" y="5323678"/>
            <a:ext cx="11099760" cy="5791362"/>
          </a:xfrm>
          <a:prstGeom prst="flowChartAlternateProcess">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2800" b="1" i="0" u="none" strike="noStrike" kern="0" cap="none" spc="0" normalizeH="0" baseline="0" noProof="0" dirty="0">
                <a:ln>
                  <a:noFill/>
                </a:ln>
                <a:solidFill>
                  <a:srgbClr val="00B050"/>
                </a:solidFill>
                <a:effectLst/>
                <a:uLnTx/>
                <a:uFillTx/>
                <a:latin typeface="Arial"/>
                <a:ea typeface="+mn-ea"/>
                <a:cs typeface="+mn-cs"/>
                <a:sym typeface="Arial"/>
              </a:rPr>
              <a:t>Sujetos obligados a Factura de venta y/o documento equivalente (Art. 6)</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CO" sz="1800" b="0" i="0" u="none" strike="noStrike" kern="0" cap="none" spc="0" normalizeH="0" baseline="0" noProof="0" dirty="0">
              <a:ln>
                <a:noFill/>
              </a:ln>
              <a:solidFill>
                <a:srgbClr val="000000"/>
              </a:solidFill>
              <a:effectLst/>
              <a:uLnTx/>
              <a:uFillTx/>
              <a:latin typeface="Arial"/>
              <a:ea typeface="+mn-ea"/>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2000" b="1" i="0" u="none" strike="noStrike" kern="0" cap="none" spc="0" normalizeH="0" baseline="0" noProof="0" dirty="0">
                <a:ln>
                  <a:noFill/>
                </a:ln>
                <a:solidFill>
                  <a:srgbClr val="00B050"/>
                </a:solidFill>
                <a:effectLst/>
                <a:uLnTx/>
                <a:uFillTx/>
                <a:latin typeface="Arial"/>
                <a:ea typeface="+mn-ea"/>
                <a:cs typeface="+mn-cs"/>
                <a:sym typeface="Arial"/>
              </a:rPr>
              <a:t>Factura Electrónica de Venta:</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800" b="0" i="0" u="none" strike="noStrike" kern="0" cap="none" spc="0" normalizeH="0" baseline="0" noProof="0" dirty="0">
                <a:ln>
                  <a:noFill/>
                </a:ln>
                <a:solidFill>
                  <a:srgbClr val="000000"/>
                </a:solidFill>
                <a:effectLst/>
                <a:uLnTx/>
                <a:uFillTx/>
                <a:latin typeface="Arial"/>
                <a:ea typeface="+mn-ea"/>
                <a:cs typeface="+mn-cs"/>
                <a:sym typeface="Arial"/>
              </a:rPr>
              <a:t>Pista: RUT, Responsabilidades: 52 Facturador Electrónico; 48 Responsable de IVA.</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s-CO" sz="1800" b="1" i="0" u="none" strike="noStrike" kern="0" cap="none" spc="0" normalizeH="0" baseline="0" noProof="0" dirty="0">
                <a:ln>
                  <a:noFill/>
                </a:ln>
                <a:solidFill>
                  <a:srgbClr val="000000"/>
                </a:solidFill>
                <a:effectLst/>
                <a:uLnTx/>
                <a:uFillTx/>
                <a:latin typeface="Arial"/>
                <a:ea typeface="+mn-ea"/>
                <a:cs typeface="+mn-cs"/>
                <a:sym typeface="Arial"/>
              </a:rPr>
              <a:t>Factura Electrónica de Venta</a:t>
            </a:r>
          </a:p>
          <a:p>
            <a:pPr marL="271463"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800" b="0" i="0" u="none" strike="noStrike" kern="0" cap="none" spc="0" normalizeH="0" baseline="0" noProof="0" dirty="0">
                <a:ln>
                  <a:noFill/>
                </a:ln>
                <a:solidFill>
                  <a:srgbClr val="000000"/>
                </a:solidFill>
                <a:effectLst/>
                <a:uLnTx/>
                <a:uFillTx/>
                <a:latin typeface="Arial"/>
                <a:ea typeface="+mn-ea"/>
                <a:cs typeface="+mn-cs"/>
                <a:sym typeface="Arial"/>
              </a:rPr>
              <a:t>(Sujetos obligados a expedir factura electrónica de venta con validación previa a su expedición Art. 8)</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s-CO" sz="1800" b="1" i="0" u="none" strike="noStrike" kern="0" cap="none" spc="0" normalizeH="0" baseline="0" noProof="0" dirty="0">
                <a:ln>
                  <a:noFill/>
                </a:ln>
                <a:solidFill>
                  <a:srgbClr val="000000"/>
                </a:solidFill>
                <a:effectLst/>
                <a:uLnTx/>
                <a:uFillTx/>
                <a:latin typeface="Arial"/>
                <a:ea typeface="+mn-ea"/>
                <a:cs typeface="+mn-cs"/>
                <a:sym typeface="Arial"/>
              </a:rPr>
              <a:t>Factura talonario o papel “Contingencia”</a:t>
            </a:r>
          </a:p>
          <a:p>
            <a:pPr marL="271463"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800" b="0" i="0" u="none" strike="noStrike" kern="0" cap="none" spc="0" normalizeH="0" baseline="0" noProof="0" dirty="0">
                <a:ln>
                  <a:noFill/>
                </a:ln>
                <a:solidFill>
                  <a:srgbClr val="000000"/>
                </a:solidFill>
                <a:effectLst/>
                <a:uLnTx/>
                <a:uFillTx/>
                <a:latin typeface="Arial"/>
                <a:ea typeface="+mn-ea"/>
                <a:cs typeface="+mn-cs"/>
                <a:sym typeface="Arial"/>
              </a:rPr>
              <a:t>(Sujetos obligados a expedir factura de venta de talonario o de papel Art. 9)</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endParaRPr kumimoji="0" lang="es-CO" sz="1800" b="0" i="0" u="none" strike="noStrike" kern="0" cap="none" spc="0" normalizeH="0" baseline="0" noProof="0" dirty="0">
              <a:ln>
                <a:noFill/>
              </a:ln>
              <a:solidFill>
                <a:srgbClr val="000000"/>
              </a:solidFill>
              <a:effectLst/>
              <a:uLnTx/>
              <a:uFillTx/>
              <a:latin typeface="Arial"/>
              <a:ea typeface="+mn-ea"/>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2000" b="1" i="0" u="none" strike="noStrike" kern="0" cap="none" spc="0" normalizeH="0" baseline="0" noProof="0" dirty="0">
                <a:ln>
                  <a:noFill/>
                </a:ln>
                <a:solidFill>
                  <a:srgbClr val="00B050"/>
                </a:solidFill>
                <a:effectLst/>
                <a:uLnTx/>
                <a:uFillTx/>
                <a:latin typeface="Arial"/>
                <a:ea typeface="+mn-ea"/>
                <a:cs typeface="+mn-cs"/>
                <a:sym typeface="Arial"/>
              </a:rPr>
              <a:t>Documentos Equivalentes (Art. 13)</a:t>
            </a:r>
            <a:r>
              <a:rPr kumimoji="0" lang="es-CO" sz="2000" b="1" i="0" u="none" strike="noStrike" kern="0" cap="none" spc="0" normalizeH="0" baseline="0" noProof="0" dirty="0">
                <a:ln>
                  <a:noFill/>
                </a:ln>
                <a:solidFill>
                  <a:srgbClr val="000000"/>
                </a:solidFill>
                <a:effectLst/>
                <a:uLnTx/>
                <a:uFillTx/>
                <a:latin typeface="Arial"/>
                <a:ea typeface="+mn-ea"/>
                <a:cs typeface="+mn-cs"/>
                <a:sym typeface="Arial"/>
              </a:rPr>
              <a:t>:</a:t>
            </a:r>
            <a:r>
              <a:rPr kumimoji="0" lang="es-CO" sz="1800" b="0" i="0" u="none" strike="noStrike" kern="0" cap="none" spc="0" normalizeH="0" baseline="0" noProof="0" dirty="0">
                <a:ln>
                  <a:noFill/>
                </a:ln>
                <a:solidFill>
                  <a:srgbClr val="000000"/>
                </a:solidFill>
                <a:effectLst/>
                <a:uLnTx/>
                <a:uFillTx/>
                <a:latin typeface="Arial"/>
                <a:ea typeface="+mn-ea"/>
                <a:cs typeface="+mn-cs"/>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800" b="0" i="0" u="none" strike="noStrike" kern="0" cap="none" spc="0" normalizeH="0" baseline="0" noProof="0" dirty="0">
                <a:ln>
                  <a:noFill/>
                </a:ln>
                <a:solidFill>
                  <a:srgbClr val="000000"/>
                </a:solidFill>
                <a:effectLst/>
                <a:uLnTx/>
                <a:uFillTx/>
                <a:latin typeface="Arial"/>
                <a:ea typeface="+mn-ea"/>
                <a:cs typeface="+mn-cs"/>
                <a:sym typeface="Arial"/>
              </a:rPr>
              <a:t>Comprende 13 tipos de </a:t>
            </a:r>
            <a:r>
              <a:rPr kumimoji="0" lang="es-CO" sz="1800" b="1" i="0" u="none" strike="noStrike" kern="0" cap="none" spc="0" normalizeH="0" baseline="0" noProof="0" dirty="0">
                <a:ln>
                  <a:noFill/>
                </a:ln>
                <a:solidFill>
                  <a:srgbClr val="000000"/>
                </a:solidFill>
                <a:effectLst/>
                <a:uLnTx/>
                <a:uFillTx/>
                <a:latin typeface="Arial"/>
                <a:ea typeface="+mn-ea"/>
                <a:cs typeface="+mn-cs"/>
                <a:sym typeface="Arial"/>
              </a:rPr>
              <a:t>Documentos Equivalentes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800" b="0" i="0" u="none" strike="noStrike" kern="0" cap="none" spc="0" normalizeH="0" baseline="0" noProof="0" dirty="0">
                <a:ln>
                  <a:noFill/>
                </a:ln>
                <a:solidFill>
                  <a:srgbClr val="000000"/>
                </a:solidFill>
                <a:effectLst/>
                <a:uLnTx/>
                <a:uFillTx/>
                <a:latin typeface="Arial"/>
                <a:ea typeface="+mn-ea"/>
                <a:cs typeface="+mn-cs"/>
                <a:sym typeface="Arial"/>
              </a:rPr>
              <a:t>Para cajas menores aplica:</a:t>
            </a:r>
          </a:p>
          <a:p>
            <a:pPr marL="271463" marR="0" lvl="0" indent="-271463" algn="l" defTabSz="914400" rtl="0" eaLnBrk="1" fontAlgn="auto" latinLnBrk="0" hangingPunct="1">
              <a:lnSpc>
                <a:spcPct val="100000"/>
              </a:lnSpc>
              <a:spcBef>
                <a:spcPts val="0"/>
              </a:spcBef>
              <a:spcAft>
                <a:spcPts val="0"/>
              </a:spcAft>
              <a:buClr>
                <a:srgbClr val="000000"/>
              </a:buClr>
              <a:buSzTx/>
              <a:buFont typeface="Arial"/>
              <a:buNone/>
              <a:tabLst>
                <a:tab pos="271463" algn="l"/>
              </a:tabLst>
              <a:defRPr/>
            </a:pPr>
            <a:r>
              <a:rPr kumimoji="0" lang="es-CO" sz="1800" b="0" i="0" u="none" strike="noStrike" kern="0" cap="none" spc="0" normalizeH="0" baseline="0" noProof="0" dirty="0">
                <a:ln>
                  <a:noFill/>
                </a:ln>
                <a:solidFill>
                  <a:srgbClr val="000000"/>
                </a:solidFill>
                <a:effectLst/>
                <a:uLnTx/>
                <a:uFillTx/>
                <a:latin typeface="Arial"/>
                <a:ea typeface="+mn-ea"/>
                <a:cs typeface="+mn-cs"/>
                <a:sym typeface="Arial"/>
              </a:rPr>
              <a:t>1.	El tiquete de máquinas registradoras con sistemas P.O.S. …</a:t>
            </a:r>
          </a:p>
          <a:p>
            <a:pPr marL="271463" marR="0" lvl="0" indent="-271463" algn="l" defTabSz="914400" rtl="0" eaLnBrk="1" fontAlgn="auto" latinLnBrk="0" hangingPunct="1">
              <a:lnSpc>
                <a:spcPct val="100000"/>
              </a:lnSpc>
              <a:spcBef>
                <a:spcPts val="0"/>
              </a:spcBef>
              <a:spcAft>
                <a:spcPts val="0"/>
              </a:spcAft>
              <a:buClr>
                <a:srgbClr val="000000"/>
              </a:buClr>
              <a:buSzTx/>
              <a:buFont typeface="Arial"/>
              <a:buNone/>
              <a:tabLst>
                <a:tab pos="271463" algn="l"/>
              </a:tabLst>
              <a:defRPr/>
            </a:pPr>
            <a:r>
              <a:rPr kumimoji="0" lang="es-CO" sz="1800" b="0" i="0" u="none" strike="noStrike" kern="0" cap="none" spc="0" normalizeH="0" baseline="0" noProof="0" dirty="0">
                <a:ln>
                  <a:noFill/>
                </a:ln>
                <a:solidFill>
                  <a:srgbClr val="000000"/>
                </a:solidFill>
                <a:effectLst/>
                <a:uLnTx/>
                <a:uFillTx/>
                <a:latin typeface="Arial"/>
                <a:ea typeface="+mn-ea"/>
                <a:cs typeface="+mn-cs"/>
                <a:sym typeface="Arial"/>
              </a:rPr>
              <a:t>4.	Extracto …</a:t>
            </a:r>
          </a:p>
          <a:p>
            <a:pPr marL="271463" marR="0" lvl="0" indent="-271463" algn="l" defTabSz="914400" rtl="0" eaLnBrk="1" fontAlgn="auto" latinLnBrk="0" hangingPunct="1">
              <a:lnSpc>
                <a:spcPct val="100000"/>
              </a:lnSpc>
              <a:spcBef>
                <a:spcPts val="0"/>
              </a:spcBef>
              <a:spcAft>
                <a:spcPts val="0"/>
              </a:spcAft>
              <a:buClr>
                <a:srgbClr val="000000"/>
              </a:buClr>
              <a:buSzTx/>
              <a:buFont typeface="Arial"/>
              <a:buNone/>
              <a:tabLst>
                <a:tab pos="271463" algn="l"/>
              </a:tabLst>
              <a:defRPr/>
            </a:pPr>
            <a:r>
              <a:rPr kumimoji="0" lang="es-CO" sz="1800" b="0" i="0" u="none" strike="noStrike" kern="0" cap="none" spc="0" normalizeH="0" baseline="0" noProof="0" dirty="0">
                <a:ln>
                  <a:noFill/>
                </a:ln>
                <a:solidFill>
                  <a:srgbClr val="000000"/>
                </a:solidFill>
                <a:effectLst/>
                <a:uLnTx/>
                <a:uFillTx/>
                <a:latin typeface="Arial"/>
                <a:ea typeface="+mn-ea"/>
                <a:cs typeface="+mn-cs"/>
                <a:sym typeface="Arial"/>
              </a:rPr>
              <a:t>8.	El documento expedido para el cobro de peajes. …</a:t>
            </a:r>
          </a:p>
          <a:p>
            <a:pPr marL="271463" marR="0" lvl="0" indent="-271463" algn="l" defTabSz="914400" rtl="0" eaLnBrk="1" fontAlgn="auto" latinLnBrk="0" hangingPunct="1">
              <a:lnSpc>
                <a:spcPct val="100000"/>
              </a:lnSpc>
              <a:spcBef>
                <a:spcPts val="0"/>
              </a:spcBef>
              <a:spcAft>
                <a:spcPts val="0"/>
              </a:spcAft>
              <a:buClr>
                <a:srgbClr val="000000"/>
              </a:buClr>
              <a:buSzTx/>
              <a:buFont typeface="Arial"/>
              <a:buNone/>
              <a:tabLst>
                <a:tab pos="271463" algn="l"/>
              </a:tabLst>
              <a:defRPr/>
            </a:pPr>
            <a:r>
              <a:rPr kumimoji="0" lang="es-CO" sz="1800" b="0" i="0" u="none" strike="noStrike" kern="0" cap="none" spc="0" normalizeH="0" baseline="0" noProof="0" dirty="0">
                <a:ln>
                  <a:noFill/>
                </a:ln>
                <a:solidFill>
                  <a:srgbClr val="000000"/>
                </a:solidFill>
                <a:effectLst/>
                <a:uLnTx/>
                <a:uFillTx/>
                <a:latin typeface="Arial"/>
                <a:ea typeface="+mn-ea"/>
                <a:cs typeface="+mn-cs"/>
                <a:sym typeface="Arial"/>
              </a:rPr>
              <a:t>13.	El documento equivalente electrónico.</a:t>
            </a:r>
          </a:p>
          <a:p>
            <a:pPr marL="271463" marR="0" lvl="0" indent="-271463" algn="l" defTabSz="914400" rtl="0" eaLnBrk="1" fontAlgn="auto" latinLnBrk="0" hangingPunct="1">
              <a:lnSpc>
                <a:spcPct val="100000"/>
              </a:lnSpc>
              <a:spcBef>
                <a:spcPts val="0"/>
              </a:spcBef>
              <a:spcAft>
                <a:spcPts val="0"/>
              </a:spcAft>
              <a:buClr>
                <a:srgbClr val="000000"/>
              </a:buClr>
              <a:buSzTx/>
              <a:buFont typeface="Arial"/>
              <a:buNone/>
              <a:tabLst>
                <a:tab pos="271463" algn="l"/>
              </a:tabLst>
              <a:defRPr/>
            </a:pPr>
            <a:r>
              <a:rPr kumimoji="0" lang="es-CO" sz="1400" b="0" i="0" u="none" strike="noStrike" kern="0" cap="none" spc="0" normalizeH="0" baseline="0" noProof="0" dirty="0">
                <a:ln>
                  <a:noFill/>
                </a:ln>
                <a:solidFill>
                  <a:srgbClr val="000000"/>
                </a:solidFill>
                <a:effectLst/>
                <a:uLnTx/>
                <a:uFillTx/>
                <a:latin typeface="Arial"/>
                <a:ea typeface="+mn-ea"/>
                <a:cs typeface="+mn-cs"/>
                <a:sym typeface="Arial"/>
              </a:rPr>
              <a:t>	(va ir sustituyendo los documentos equivalentes a electrónicos)</a:t>
            </a:r>
          </a:p>
          <a:p>
            <a:pPr marL="271463" marR="0" lvl="0" indent="0" algn="l" defTabSz="914400" rtl="0" eaLnBrk="1" fontAlgn="auto" latinLnBrk="0" hangingPunct="1">
              <a:lnSpc>
                <a:spcPct val="100000"/>
              </a:lnSpc>
              <a:spcBef>
                <a:spcPts val="0"/>
              </a:spcBef>
              <a:spcAft>
                <a:spcPts val="0"/>
              </a:spcAft>
              <a:buClr>
                <a:srgbClr val="000000"/>
              </a:buClr>
              <a:buSzTx/>
              <a:buFont typeface="Arial"/>
              <a:buNone/>
              <a:tabLst>
                <a:tab pos="271463" algn="l"/>
              </a:tabLst>
              <a:defRPr/>
            </a:pPr>
            <a:r>
              <a:rPr kumimoji="0" lang="es-CO" sz="1400" b="0" i="0" u="none" strike="noStrike" kern="0" cap="none" spc="0" normalizeH="0" baseline="0" noProof="0" dirty="0">
                <a:ln>
                  <a:noFill/>
                </a:ln>
                <a:solidFill>
                  <a:srgbClr val="000000"/>
                </a:solidFill>
                <a:effectLst/>
                <a:uLnTx/>
                <a:uFillTx/>
                <a:latin typeface="Arial"/>
                <a:ea typeface="+mn-ea"/>
                <a:cs typeface="+mn-cs"/>
                <a:sym typeface="Arial"/>
              </a:rPr>
              <a:t>(Sujetos que podrán expedir documentos equivalentes a la factura de venta. Art. 10)</a:t>
            </a:r>
          </a:p>
        </p:txBody>
      </p:sp>
      <p:sp>
        <p:nvSpPr>
          <p:cNvPr id="5" name="Diagrama de flujo: proceso alternativo 4">
            <a:extLst>
              <a:ext uri="{FF2B5EF4-FFF2-40B4-BE49-F238E27FC236}">
                <a16:creationId xmlns:a16="http://schemas.microsoft.com/office/drawing/2014/main" id="{61804929-7138-31DF-51BA-E9A63AC0400A}"/>
              </a:ext>
            </a:extLst>
          </p:cNvPr>
          <p:cNvSpPr/>
          <p:nvPr/>
        </p:nvSpPr>
        <p:spPr>
          <a:xfrm>
            <a:off x="2474000" y="3649979"/>
            <a:ext cx="11099760" cy="1468984"/>
          </a:xfrm>
          <a:prstGeom prst="flowChartAlternateProcess">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2800" b="1" i="0" u="none" strike="noStrike" kern="0" cap="none" spc="0" normalizeH="0" baseline="0" noProof="0" dirty="0">
                <a:ln>
                  <a:noFill/>
                </a:ln>
                <a:solidFill>
                  <a:srgbClr val="00B050"/>
                </a:solidFill>
                <a:effectLst/>
                <a:uLnTx/>
                <a:uFillTx/>
                <a:latin typeface="Arial"/>
                <a:ea typeface="+mn-ea"/>
                <a:cs typeface="+mn-cs"/>
                <a:sym typeface="Arial"/>
              </a:rPr>
              <a:t>Sistemas de facturación y obligación de expedir factura de venta o documento equivalente (Titulo II Art. 2 al 5)</a:t>
            </a:r>
          </a:p>
        </p:txBody>
      </p:sp>
      <p:pic>
        <p:nvPicPr>
          <p:cNvPr id="10" name="Imagen 9">
            <a:hlinkClick r:id="rId3"/>
            <a:extLst>
              <a:ext uri="{FF2B5EF4-FFF2-40B4-BE49-F238E27FC236}">
                <a16:creationId xmlns:a16="http://schemas.microsoft.com/office/drawing/2014/main" id="{1218BFB1-126B-C2BB-4582-AF37BDB73A64}"/>
              </a:ext>
            </a:extLst>
          </p:cNvPr>
          <p:cNvPicPr>
            <a:picLocks noChangeAspect="1"/>
          </p:cNvPicPr>
          <p:nvPr/>
        </p:nvPicPr>
        <p:blipFill>
          <a:blip r:embed="rId4"/>
          <a:stretch>
            <a:fillRect/>
          </a:stretch>
        </p:blipFill>
        <p:spPr>
          <a:xfrm>
            <a:off x="14284119" y="3297360"/>
            <a:ext cx="2178461" cy="2174222"/>
          </a:xfrm>
          <a:prstGeom prst="rect">
            <a:avLst/>
          </a:prstGeom>
        </p:spPr>
      </p:pic>
    </p:spTree>
    <p:extLst>
      <p:ext uri="{BB962C8B-B14F-4D97-AF65-F5344CB8AC3E}">
        <p14:creationId xmlns:p14="http://schemas.microsoft.com/office/powerpoint/2010/main" val="26958403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p:nvPr/>
        </p:nvSpPr>
        <p:spPr>
          <a:xfrm>
            <a:off x="992909" y="1702181"/>
            <a:ext cx="13835826" cy="2174222"/>
          </a:xfrm>
          <a:prstGeom prst="rect">
            <a:avLst/>
          </a:prstGeom>
          <a:noFill/>
          <a:ln>
            <a:noFill/>
          </a:ln>
        </p:spPr>
        <p:txBody>
          <a:bodyPr spcFirstLastPara="1" wrap="square" lIns="91425" tIns="91425" rIns="91425" bIns="91425" anchor="t" anchorCtr="0">
            <a:noAutofit/>
          </a:bodyPr>
          <a:lstStyle/>
          <a:p>
            <a:pPr algn="ctr"/>
            <a:r>
              <a:rPr lang="es-MX" sz="5400" b="1" dirty="0">
                <a:solidFill>
                  <a:srgbClr val="164180"/>
                </a:solidFill>
              </a:rPr>
              <a:t>DOCUMENTOS ACEPTADOS </a:t>
            </a:r>
          </a:p>
          <a:p>
            <a:pPr algn="ctr"/>
            <a:r>
              <a:rPr lang="es-MX" sz="5400" b="1" dirty="0">
                <a:solidFill>
                  <a:srgbClr val="164180"/>
                </a:solidFill>
              </a:rPr>
              <a:t>EN GASTOS DE CAJA MENOR</a:t>
            </a:r>
            <a:endParaRPr sz="5400" b="1" dirty="0">
              <a:solidFill>
                <a:srgbClr val="164180"/>
              </a:solidFill>
            </a:endParaRPr>
          </a:p>
        </p:txBody>
      </p:sp>
      <p:pic>
        <p:nvPicPr>
          <p:cNvPr id="10" name="Imagen 9">
            <a:hlinkClick r:id="rId3"/>
            <a:extLst>
              <a:ext uri="{FF2B5EF4-FFF2-40B4-BE49-F238E27FC236}">
                <a16:creationId xmlns:a16="http://schemas.microsoft.com/office/drawing/2014/main" id="{1218BFB1-126B-C2BB-4582-AF37BDB73A64}"/>
              </a:ext>
            </a:extLst>
          </p:cNvPr>
          <p:cNvPicPr>
            <a:picLocks noChangeAspect="1"/>
          </p:cNvPicPr>
          <p:nvPr/>
        </p:nvPicPr>
        <p:blipFill>
          <a:blip r:embed="rId4"/>
          <a:stretch>
            <a:fillRect/>
          </a:stretch>
        </p:blipFill>
        <p:spPr>
          <a:xfrm>
            <a:off x="272844" y="3318877"/>
            <a:ext cx="2178461" cy="2174222"/>
          </a:xfrm>
          <a:prstGeom prst="rect">
            <a:avLst/>
          </a:prstGeom>
        </p:spPr>
      </p:pic>
      <p:sp>
        <p:nvSpPr>
          <p:cNvPr id="2" name="Diagrama de flujo: proceso alternativo 1">
            <a:hlinkClick r:id="rId5"/>
            <a:extLst>
              <a:ext uri="{FF2B5EF4-FFF2-40B4-BE49-F238E27FC236}">
                <a16:creationId xmlns:a16="http://schemas.microsoft.com/office/drawing/2014/main" id="{C7F5C2D7-72BA-5621-25DF-515C352FCF65}"/>
              </a:ext>
            </a:extLst>
          </p:cNvPr>
          <p:cNvSpPr/>
          <p:nvPr/>
        </p:nvSpPr>
        <p:spPr>
          <a:xfrm>
            <a:off x="2626755" y="5268382"/>
            <a:ext cx="10568134" cy="6112182"/>
          </a:xfrm>
          <a:prstGeom prst="flowChartAlternateProcess">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2400" b="1" i="0" u="none" strike="noStrike" kern="0" cap="none" spc="0" normalizeH="0" baseline="0" noProof="0" dirty="0">
                <a:ln>
                  <a:noFill/>
                </a:ln>
                <a:solidFill>
                  <a:srgbClr val="00B050"/>
                </a:solidFill>
                <a:effectLst/>
                <a:uLnTx/>
                <a:uFillTx/>
                <a:latin typeface="Arial"/>
                <a:ea typeface="+mn-ea"/>
                <a:cs typeface="+mn-cs"/>
                <a:sym typeface="Arial"/>
              </a:rPr>
              <a:t>Sujetos no obligados a expedir factura de venta y/o documento equivalente (Art. 7)</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CO" sz="2000" b="0" i="0" u="none" strike="noStrike" kern="0" cap="none" spc="0" normalizeH="0" baseline="0" noProof="0" dirty="0">
              <a:ln>
                <a:noFill/>
              </a:ln>
              <a:solidFill>
                <a:srgbClr val="000000"/>
              </a:solidFill>
              <a:effectLst/>
              <a:uLnTx/>
              <a:uFillTx/>
              <a:latin typeface="Arial"/>
              <a:ea typeface="+mn-ea"/>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800" b="1" i="0" u="none" strike="noStrike" kern="0" cap="none" spc="0" normalizeH="0" baseline="0" noProof="0" dirty="0">
                <a:ln>
                  <a:noFill/>
                </a:ln>
                <a:solidFill>
                  <a:srgbClr val="00B050"/>
                </a:solidFill>
                <a:effectLst/>
                <a:uLnTx/>
                <a:uFillTx/>
                <a:latin typeface="Arial"/>
                <a:ea typeface="+mn-ea"/>
                <a:cs typeface="+mn-cs"/>
                <a:sym typeface="Arial"/>
              </a:rPr>
              <a:t>Documento soporte en adquisiciones efectuadas a sujetos no obligados a expedir factura de venta o documento equivalente R 42 Art. 55)</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600" b="0" i="0" u="none" strike="noStrike" kern="0" cap="none" spc="0" normalizeH="0" baseline="0" noProof="0" dirty="0">
                <a:ln>
                  <a:noFill/>
                </a:ln>
                <a:solidFill>
                  <a:srgbClr val="000000"/>
                </a:solidFill>
                <a:effectLst/>
                <a:uLnTx/>
                <a:uFillTx/>
                <a:latin typeface="Arial"/>
                <a:ea typeface="+mn-ea"/>
                <a:cs typeface="+mn-cs"/>
                <a:sym typeface="Arial"/>
              </a:rPr>
              <a:t>Pista: RUT, Responsabilidad: NO tiene 52 Facturador Electrónico; 49 No Responsable de IVA; (persona natural no obligada a facturar)</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s-CO" sz="1600" b="0" i="0" u="none" strike="noStrike" kern="0" cap="none" spc="0" normalizeH="0" baseline="0" noProof="0" dirty="0">
                <a:ln>
                  <a:noFill/>
                </a:ln>
                <a:solidFill>
                  <a:srgbClr val="454545"/>
                </a:solidFill>
                <a:effectLst/>
                <a:uLnTx/>
                <a:uFillTx/>
                <a:latin typeface="Roboto Condensed" panose="02000000000000000000" pitchFamily="2" charset="0"/>
                <a:ea typeface="+mn-ea"/>
                <a:cs typeface="+mn-cs"/>
                <a:sym typeface="Arial"/>
              </a:rPr>
              <a:t>Es el documento que usas para acreditar la compra de un bien o servicio, y que debe generar el comprador cuando hace transacciones con un proveedor que no está obligado a expedir factura de venta o documento equivalente.</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s-CO" sz="1600" b="0" i="0" u="none" strike="noStrike" kern="0" cap="none" spc="0" normalizeH="0" baseline="0" noProof="0" dirty="0">
                <a:ln>
                  <a:noFill/>
                </a:ln>
                <a:solidFill>
                  <a:srgbClr val="454545"/>
                </a:solidFill>
                <a:effectLst/>
                <a:uLnTx/>
                <a:uFillTx/>
                <a:latin typeface="Roboto Condensed" panose="02000000000000000000" pitchFamily="2" charset="0"/>
                <a:ea typeface="+mn-ea"/>
                <a:cs typeface="+mn-cs"/>
                <a:sym typeface="Arial"/>
              </a:rPr>
              <a:t>El comprador debe realizar este documento</a:t>
            </a:r>
          </a:p>
          <a:p>
            <a:pPr marL="271463"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600" b="0" i="0" u="none" strike="noStrike" kern="0" cap="none" spc="0" normalizeH="0" baseline="0" noProof="0" dirty="0">
                <a:ln>
                  <a:noFill/>
                </a:ln>
                <a:solidFill>
                  <a:srgbClr val="454545"/>
                </a:solidFill>
                <a:effectLst/>
                <a:uLnTx/>
                <a:uFillTx/>
                <a:latin typeface="Roboto Condensed" panose="02000000000000000000" pitchFamily="2" charset="0"/>
                <a:ea typeface="+mn-ea"/>
                <a:cs typeface="+mn-cs"/>
                <a:sym typeface="Arial"/>
              </a:rPr>
              <a:t>(Lo genera el Distrito en cabeza del responsable de la caja menor)</a:t>
            </a:r>
          </a:p>
          <a:p>
            <a:pPr marL="171450" marR="0" lvl="0" indent="-1714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s-CO" sz="1600" b="0" i="0" u="none" strike="noStrike" kern="0" cap="none" spc="0" normalizeH="0" baseline="0" noProof="0" dirty="0">
                <a:ln>
                  <a:noFill/>
                </a:ln>
                <a:solidFill>
                  <a:srgbClr val="454545"/>
                </a:solidFill>
                <a:effectLst/>
                <a:uLnTx/>
                <a:uFillTx/>
                <a:latin typeface="Roboto Condensed" panose="02000000000000000000" pitchFamily="2" charset="0"/>
                <a:ea typeface="+mn-ea"/>
                <a:cs typeface="+mn-cs"/>
                <a:sym typeface="Arial"/>
              </a:rPr>
              <a:t>Requisitos: Nombre documento, fecha, datos vendedor o prestador servicio, datos adquiriente, numero autorizado, descripción, valor, (firma, formato </a:t>
            </a:r>
            <a:r>
              <a:rPr kumimoji="0" lang="es-CO" sz="1600" b="0" i="0" u="none" strike="noStrike" kern="0" cap="none" spc="0" normalizeH="0" baseline="0" noProof="0" dirty="0" err="1">
                <a:ln>
                  <a:noFill/>
                </a:ln>
                <a:solidFill>
                  <a:srgbClr val="454545"/>
                </a:solidFill>
                <a:effectLst/>
                <a:uLnTx/>
                <a:uFillTx/>
                <a:latin typeface="Roboto Condensed" panose="02000000000000000000" pitchFamily="2" charset="0"/>
                <a:ea typeface="+mn-ea"/>
                <a:cs typeface="+mn-cs"/>
                <a:sym typeface="Arial"/>
              </a:rPr>
              <a:t>xml</a:t>
            </a:r>
            <a:r>
              <a:rPr kumimoji="0" lang="es-CO" sz="1600" b="0" i="0" u="none" strike="noStrike" kern="0" cap="none" spc="0" normalizeH="0" baseline="0" noProof="0" dirty="0">
                <a:ln>
                  <a:noFill/>
                </a:ln>
                <a:solidFill>
                  <a:srgbClr val="454545"/>
                </a:solidFill>
                <a:effectLst/>
                <a:uLnTx/>
                <a:uFillTx/>
                <a:latin typeface="Roboto Condensed" panose="02000000000000000000" pitchFamily="2" charset="0"/>
                <a:ea typeface="+mn-ea"/>
                <a:cs typeface="+mn-cs"/>
                <a:sym typeface="Arial"/>
              </a:rPr>
              <a:t> DIAN, CUDS)</a:t>
            </a:r>
          </a:p>
          <a:p>
            <a:pPr marL="171450" marR="0" lvl="0" indent="-1714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s-CO" sz="1600" b="0" i="0" u="none" strike="noStrike" kern="0" cap="none" spc="0" normalizeH="0" baseline="0" noProof="0" dirty="0">
                <a:ln>
                  <a:noFill/>
                </a:ln>
                <a:solidFill>
                  <a:srgbClr val="454545"/>
                </a:solidFill>
                <a:effectLst/>
                <a:uLnTx/>
                <a:uFillTx/>
                <a:latin typeface="Roboto Condensed" panose="02000000000000000000" pitchFamily="2" charset="0"/>
                <a:ea typeface="+mn-ea"/>
                <a:cs typeface="+mn-cs"/>
                <a:sym typeface="Arial"/>
              </a:rPr>
              <a:t>No ser facturador voluntario.</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s-CO" sz="1600" b="0" i="0" u="none" strike="noStrike" kern="0" cap="none" spc="0" normalizeH="0" baseline="0" noProof="0" dirty="0">
              <a:ln>
                <a:noFill/>
              </a:ln>
              <a:solidFill>
                <a:srgbClr val="454545"/>
              </a:solidFill>
              <a:effectLst/>
              <a:uLnTx/>
              <a:uFillTx/>
              <a:latin typeface="Roboto Condensed" panose="02000000000000000000" pitchFamily="2" charset="0"/>
              <a:ea typeface="+mn-ea"/>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600" b="1" i="0" u="none" strike="noStrike" kern="0" cap="none" spc="0" normalizeH="0" baseline="0" noProof="0" dirty="0">
                <a:ln>
                  <a:noFill/>
                </a:ln>
                <a:solidFill>
                  <a:srgbClr val="454545"/>
                </a:solidFill>
                <a:effectLst/>
                <a:uLnTx/>
                <a:uFillTx/>
                <a:latin typeface="Roboto Condensed" panose="02000000000000000000" pitchFamily="2" charset="0"/>
                <a:ea typeface="+mn-ea"/>
                <a:cs typeface="+mn-cs"/>
                <a:sym typeface="Arial"/>
              </a:rPr>
              <a:t>Marco Normativo:</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600" b="0" i="0" u="none" strike="noStrike" kern="0" cap="none" spc="0" normalizeH="0" baseline="0" noProof="0" dirty="0">
                <a:ln>
                  <a:noFill/>
                </a:ln>
                <a:solidFill>
                  <a:srgbClr val="008B45"/>
                </a:solidFill>
                <a:effectLst/>
                <a:uLnTx/>
                <a:uFillTx/>
                <a:latin typeface="Roboto Condensed" panose="02000000000000000000" pitchFamily="2" charset="0"/>
                <a:ea typeface="+mn-ea"/>
                <a:cs typeface="+mn-cs"/>
                <a:sym typeface="Arial"/>
                <a:hlinkClick r:id="rId3"/>
              </a:rPr>
              <a:t>Resolución 000042 del 5 de mayo de 2020</a:t>
            </a:r>
            <a:endParaRPr kumimoji="0" lang="es-CO" sz="1600" b="0" i="0" u="none" strike="noStrike" kern="0" cap="none" spc="0" normalizeH="0" baseline="0" noProof="0" dirty="0">
              <a:ln>
                <a:noFill/>
              </a:ln>
              <a:solidFill>
                <a:srgbClr val="454545"/>
              </a:solidFill>
              <a:effectLst/>
              <a:uLnTx/>
              <a:uFillTx/>
              <a:latin typeface="Roboto Condensed" panose="02000000000000000000" pitchFamily="2" charset="0"/>
              <a:ea typeface="+mn-ea"/>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600" b="0" i="0" u="none" strike="noStrike" kern="0" cap="none" spc="0" normalizeH="0" baseline="0" noProof="0" dirty="0">
                <a:ln>
                  <a:noFill/>
                </a:ln>
                <a:solidFill>
                  <a:srgbClr val="008B45"/>
                </a:solidFill>
                <a:effectLst/>
                <a:uLnTx/>
                <a:uFillTx/>
                <a:latin typeface="Roboto Condensed" panose="02000000000000000000" pitchFamily="2" charset="0"/>
                <a:ea typeface="+mn-ea"/>
                <a:cs typeface="+mn-cs"/>
                <a:sym typeface="Arial"/>
                <a:hlinkClick r:id="rId6"/>
              </a:rPr>
              <a:t>Resolución 000012 del 9 de febrero de 2021</a:t>
            </a:r>
            <a:r>
              <a:rPr kumimoji="0" lang="es-CO" sz="1600" b="0" i="0" u="none" strike="noStrike" kern="0" cap="none" spc="0" normalizeH="0" baseline="0" noProof="0" dirty="0">
                <a:ln>
                  <a:noFill/>
                </a:ln>
                <a:solidFill>
                  <a:srgbClr val="454545"/>
                </a:solidFill>
                <a:effectLst/>
                <a:uLnTx/>
                <a:uFillTx/>
                <a:latin typeface="Roboto Condensed" panose="02000000000000000000" pitchFamily="2" charset="0"/>
                <a:ea typeface="+mn-ea"/>
                <a:cs typeface="+mn-cs"/>
                <a:sym typeface="Arial"/>
              </a:rPr>
              <a:t> </a:t>
            </a:r>
            <a:endParaRPr kumimoji="0" lang="es-CO" sz="1600" b="1" i="0" u="none" strike="noStrike" kern="0" cap="none" spc="0" normalizeH="0" baseline="0" noProof="0" dirty="0">
              <a:ln>
                <a:noFill/>
              </a:ln>
              <a:solidFill>
                <a:srgbClr val="00B050"/>
              </a:solidFill>
              <a:effectLst/>
              <a:uLnTx/>
              <a:uFillTx/>
              <a:latin typeface="Roboto Condensed" panose="02000000000000000000" pitchFamily="2" charset="0"/>
              <a:ea typeface="+mn-ea"/>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600" b="0" i="0" u="none" strike="noStrike" kern="0" cap="none" spc="0" normalizeH="0" baseline="0" noProof="0" dirty="0">
                <a:ln>
                  <a:noFill/>
                </a:ln>
                <a:solidFill>
                  <a:srgbClr val="008B45"/>
                </a:solidFill>
                <a:effectLst/>
                <a:uLnTx/>
                <a:uFillTx/>
                <a:latin typeface="Roboto Condensed" panose="02000000000000000000" pitchFamily="2" charset="0"/>
                <a:ea typeface="+mn-ea"/>
                <a:cs typeface="+mn-cs"/>
                <a:sym typeface="Arial"/>
                <a:hlinkClick r:id="rId7"/>
              </a:rPr>
              <a:t>Resolución 000167 del 30 de diciembre de 2021</a:t>
            </a:r>
            <a:endParaRPr kumimoji="0" lang="es-CO" sz="1600" b="1" i="0" u="none" strike="noStrike" kern="0" cap="none" spc="0" normalizeH="0" baseline="0" noProof="0" dirty="0">
              <a:ln>
                <a:noFill/>
              </a:ln>
              <a:solidFill>
                <a:srgbClr val="00B050"/>
              </a:solidFill>
              <a:effectLst/>
              <a:uLnTx/>
              <a:uFillTx/>
              <a:latin typeface="Roboto Condensed" panose="02000000000000000000" pitchFamily="2" charset="0"/>
              <a:ea typeface="+mn-ea"/>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600" b="0" i="0" u="none" strike="noStrike" kern="0" cap="none" spc="0" normalizeH="0" baseline="0" noProof="0" dirty="0">
                <a:ln>
                  <a:noFill/>
                </a:ln>
                <a:solidFill>
                  <a:srgbClr val="008B45"/>
                </a:solidFill>
                <a:effectLst/>
                <a:uLnTx/>
                <a:uFillTx/>
                <a:latin typeface="Roboto Condensed" panose="02000000000000000000" pitchFamily="2" charset="0"/>
                <a:ea typeface="+mn-ea"/>
                <a:cs typeface="+mn-cs"/>
                <a:sym typeface="Arial"/>
                <a:hlinkClick r:id="rId8"/>
              </a:rPr>
              <a:t>Resolución 000488 del 29 de Abril de 2022</a:t>
            </a:r>
            <a:r>
              <a:rPr kumimoji="0" lang="es-CO" sz="1600" b="0" i="0" u="none" strike="noStrike" kern="0" cap="none" spc="0" normalizeH="0" baseline="0" noProof="0" dirty="0">
                <a:ln>
                  <a:noFill/>
                </a:ln>
                <a:solidFill>
                  <a:srgbClr val="454545"/>
                </a:solidFill>
                <a:effectLst/>
                <a:uLnTx/>
                <a:uFillTx/>
                <a:latin typeface="Roboto Condensed" panose="02000000000000000000" pitchFamily="2" charset="0"/>
                <a:ea typeface="+mn-ea"/>
                <a:cs typeface="+mn-cs"/>
                <a:sym typeface="Arial"/>
              </a:rPr>
              <a:t> </a:t>
            </a:r>
            <a:endParaRPr kumimoji="0" lang="es-CO" sz="1600" b="1" i="0" u="none" strike="noStrike" kern="0" cap="none" spc="0" normalizeH="0" baseline="0" noProof="0" dirty="0">
              <a:ln>
                <a:noFill/>
              </a:ln>
              <a:solidFill>
                <a:srgbClr val="00B050"/>
              </a:solidFill>
              <a:effectLst/>
              <a:uLnTx/>
              <a:uFillTx/>
              <a:latin typeface="Arial"/>
              <a:ea typeface="+mn-ea"/>
              <a:cs typeface="+mn-cs"/>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600" b="0" i="0" u="none" strike="noStrike" kern="0" cap="none" spc="0" normalizeH="0" baseline="0" noProof="0" dirty="0">
                <a:ln>
                  <a:noFill/>
                </a:ln>
                <a:solidFill>
                  <a:srgbClr val="454545"/>
                </a:solidFill>
                <a:effectLst/>
                <a:uLnTx/>
                <a:uFillTx/>
                <a:latin typeface="Roboto Condensed" panose="02000000000000000000" pitchFamily="2" charset="0"/>
                <a:ea typeface="+mn-ea"/>
                <a:cs typeface="+mn-cs"/>
                <a:sym typeface="Arial"/>
                <a:hlinkClick r:id="rId5"/>
              </a:rPr>
              <a:t>Infografía DIAN</a:t>
            </a:r>
            <a:endParaRPr kumimoji="0" lang="es-CO" sz="1600" b="0" i="0" u="none" strike="noStrike" kern="0" cap="none" spc="0" normalizeH="0" baseline="0" noProof="0" dirty="0">
              <a:ln>
                <a:noFill/>
              </a:ln>
              <a:solidFill>
                <a:srgbClr val="454545"/>
              </a:solidFill>
              <a:effectLst/>
              <a:uLnTx/>
              <a:uFillTx/>
              <a:latin typeface="Roboto Condensed" panose="02000000000000000000" pitchFamily="2" charset="0"/>
              <a:ea typeface="+mn-ea"/>
              <a:cs typeface="+mn-cs"/>
              <a:sym typeface="Arial"/>
              <a:hlinkClick r:id="rId9"/>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1600" b="0" i="0" u="none" strike="noStrike" kern="0" cap="none" spc="0" normalizeH="0" baseline="0" noProof="0" dirty="0">
                <a:ln>
                  <a:noFill/>
                </a:ln>
                <a:solidFill>
                  <a:srgbClr val="454545"/>
                </a:solidFill>
                <a:effectLst/>
                <a:uLnTx/>
                <a:uFillTx/>
                <a:latin typeface="Roboto Condensed" panose="02000000000000000000" pitchFamily="2" charset="0"/>
                <a:ea typeface="+mn-ea"/>
                <a:cs typeface="+mn-cs"/>
                <a:sym typeface="Arial"/>
                <a:hlinkClick r:id="rId9"/>
              </a:rPr>
              <a:t>Video DIAN</a:t>
            </a:r>
            <a:endParaRPr kumimoji="0" lang="es-CO" sz="1600" b="0" i="0" u="none" strike="noStrike" kern="0" cap="none" spc="0" normalizeH="0" baseline="0" noProof="0" dirty="0">
              <a:ln>
                <a:noFill/>
              </a:ln>
              <a:solidFill>
                <a:srgbClr val="454545"/>
              </a:solidFill>
              <a:effectLst/>
              <a:uLnTx/>
              <a:uFillTx/>
              <a:latin typeface="Roboto Condensed" panose="02000000000000000000" pitchFamily="2" charset="0"/>
              <a:ea typeface="+mn-ea"/>
              <a:cs typeface="+mn-cs"/>
              <a:sym typeface="Arial"/>
            </a:endParaRPr>
          </a:p>
        </p:txBody>
      </p:sp>
      <p:sp>
        <p:nvSpPr>
          <p:cNvPr id="6" name="Diagrama de flujo: proceso alternativo 5">
            <a:extLst>
              <a:ext uri="{FF2B5EF4-FFF2-40B4-BE49-F238E27FC236}">
                <a16:creationId xmlns:a16="http://schemas.microsoft.com/office/drawing/2014/main" id="{3B197F6D-21AD-BBBF-E1F8-B7BE9CD71480}"/>
              </a:ext>
            </a:extLst>
          </p:cNvPr>
          <p:cNvSpPr/>
          <p:nvPr/>
        </p:nvSpPr>
        <p:spPr>
          <a:xfrm>
            <a:off x="2626756" y="3668394"/>
            <a:ext cx="10568134" cy="1475189"/>
          </a:xfrm>
          <a:prstGeom prst="flowChartAlternateProcess">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CO" sz="2800" b="1" i="0" u="none" strike="noStrike" kern="0" cap="none" spc="0" normalizeH="0" baseline="0" noProof="0" dirty="0">
                <a:ln>
                  <a:noFill/>
                </a:ln>
                <a:solidFill>
                  <a:srgbClr val="00B050"/>
                </a:solidFill>
                <a:effectLst/>
                <a:uLnTx/>
                <a:uFillTx/>
                <a:latin typeface="Arial"/>
                <a:ea typeface="+mn-ea"/>
                <a:cs typeface="+mn-cs"/>
                <a:sym typeface="Arial"/>
              </a:rPr>
              <a:t>Documento soporte en adquisiciones efectuadas a sujetos no obligados a expedir factura de venta o documento equivalente (Art. 55)</a:t>
            </a:r>
          </a:p>
        </p:txBody>
      </p:sp>
    </p:spTree>
    <p:extLst>
      <p:ext uri="{BB962C8B-B14F-4D97-AF65-F5344CB8AC3E}">
        <p14:creationId xmlns:p14="http://schemas.microsoft.com/office/powerpoint/2010/main" val="6419800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p:nvPr/>
        </p:nvSpPr>
        <p:spPr>
          <a:xfrm>
            <a:off x="511356" y="835167"/>
            <a:ext cx="13835826" cy="1571625"/>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MX" sz="5400" b="1" i="0" u="none" strike="noStrike" kern="0" cap="none" spc="0" normalizeH="0" baseline="0" noProof="0" dirty="0">
                <a:ln>
                  <a:noFill/>
                </a:ln>
                <a:solidFill>
                  <a:srgbClr val="164180"/>
                </a:solidFill>
                <a:effectLst/>
                <a:uLnTx/>
                <a:uFillTx/>
                <a:latin typeface="Arial"/>
                <a:cs typeface="Arial"/>
                <a:sym typeface="Arial"/>
              </a:rPr>
              <a:t>DOCUMENTOS ACEPTADOS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MX" sz="5400" b="1" i="0" u="none" strike="noStrike" kern="0" cap="none" spc="0" normalizeH="0" baseline="0" noProof="0" dirty="0">
                <a:ln>
                  <a:noFill/>
                </a:ln>
                <a:solidFill>
                  <a:srgbClr val="164180"/>
                </a:solidFill>
                <a:effectLst/>
                <a:uLnTx/>
                <a:uFillTx/>
                <a:latin typeface="Arial"/>
                <a:cs typeface="Arial"/>
                <a:sym typeface="Arial"/>
              </a:rPr>
              <a:t>EN GASTOS DE CAJA MENOR</a:t>
            </a:r>
            <a:endParaRPr kumimoji="0" sz="5400" b="1" i="0" u="none" strike="noStrike" kern="0" cap="none" spc="0" normalizeH="0" baseline="0" noProof="0" dirty="0">
              <a:ln>
                <a:noFill/>
              </a:ln>
              <a:solidFill>
                <a:srgbClr val="164180"/>
              </a:solidFill>
              <a:effectLst/>
              <a:uLnTx/>
              <a:uFillTx/>
              <a:latin typeface="Arial"/>
              <a:cs typeface="Arial"/>
              <a:sym typeface="Arial"/>
            </a:endParaRPr>
          </a:p>
        </p:txBody>
      </p:sp>
      <p:pic>
        <p:nvPicPr>
          <p:cNvPr id="10" name="Imagen 9">
            <a:hlinkClick r:id="rId3"/>
            <a:extLst>
              <a:ext uri="{FF2B5EF4-FFF2-40B4-BE49-F238E27FC236}">
                <a16:creationId xmlns:a16="http://schemas.microsoft.com/office/drawing/2014/main" id="{1218BFB1-126B-C2BB-4582-AF37BDB73A64}"/>
              </a:ext>
            </a:extLst>
          </p:cNvPr>
          <p:cNvPicPr>
            <a:picLocks noChangeAspect="1"/>
          </p:cNvPicPr>
          <p:nvPr/>
        </p:nvPicPr>
        <p:blipFill>
          <a:blip r:embed="rId4"/>
          <a:stretch>
            <a:fillRect/>
          </a:stretch>
        </p:blipFill>
        <p:spPr>
          <a:xfrm>
            <a:off x="272844" y="3318877"/>
            <a:ext cx="2178461" cy="2174222"/>
          </a:xfrm>
          <a:prstGeom prst="rect">
            <a:avLst/>
          </a:prstGeom>
        </p:spPr>
      </p:pic>
      <p:pic>
        <p:nvPicPr>
          <p:cNvPr id="3" name="Imagen 2">
            <a:extLst>
              <a:ext uri="{FF2B5EF4-FFF2-40B4-BE49-F238E27FC236}">
                <a16:creationId xmlns:a16="http://schemas.microsoft.com/office/drawing/2014/main" id="{2E216524-F1D9-2D83-E51C-016EA53E5CEB}"/>
              </a:ext>
            </a:extLst>
          </p:cNvPr>
          <p:cNvPicPr>
            <a:picLocks noChangeAspect="1"/>
          </p:cNvPicPr>
          <p:nvPr/>
        </p:nvPicPr>
        <p:blipFill>
          <a:blip r:embed="rId5"/>
          <a:stretch>
            <a:fillRect/>
          </a:stretch>
        </p:blipFill>
        <p:spPr>
          <a:xfrm>
            <a:off x="1940221" y="2406792"/>
            <a:ext cx="14283848" cy="9773754"/>
          </a:xfrm>
          <a:prstGeom prst="rect">
            <a:avLst/>
          </a:prstGeom>
        </p:spPr>
      </p:pic>
    </p:spTree>
    <p:extLst>
      <p:ext uri="{BB962C8B-B14F-4D97-AF65-F5344CB8AC3E}">
        <p14:creationId xmlns:p14="http://schemas.microsoft.com/office/powerpoint/2010/main" val="24933182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2E799A-3BDE-481A-A383-D16A09D9A8F3}"/>
              </a:ext>
            </a:extLst>
          </p:cNvPr>
          <p:cNvSpPr>
            <a:spLocks noGrp="1"/>
          </p:cNvSpPr>
          <p:nvPr>
            <p:ph type="title"/>
          </p:nvPr>
        </p:nvSpPr>
        <p:spPr>
          <a:xfrm>
            <a:off x="570476" y="1907177"/>
            <a:ext cx="15594600" cy="1254034"/>
          </a:xfrm>
        </p:spPr>
        <p:txBody>
          <a:bodyPr/>
          <a:lstStyle/>
          <a:p>
            <a:pPr>
              <a:buClr>
                <a:srgbClr val="000000"/>
              </a:buClr>
            </a:pPr>
            <a:r>
              <a:rPr lang="es-CO" sz="5400" b="1" dirty="0">
                <a:solidFill>
                  <a:srgbClr val="164180"/>
                </a:solidFill>
              </a:rPr>
              <a:t>DOCUMENTO SOPORTE SISTEMA SAP</a:t>
            </a:r>
          </a:p>
        </p:txBody>
      </p:sp>
      <p:pic>
        <p:nvPicPr>
          <p:cNvPr id="4" name="Imagen 3">
            <a:extLst>
              <a:ext uri="{FF2B5EF4-FFF2-40B4-BE49-F238E27FC236}">
                <a16:creationId xmlns:a16="http://schemas.microsoft.com/office/drawing/2014/main" id="{1FAD1DD8-AC8F-485D-A0CA-0411FEBF6F49}"/>
              </a:ext>
            </a:extLst>
          </p:cNvPr>
          <p:cNvPicPr/>
          <p:nvPr/>
        </p:nvPicPr>
        <p:blipFill rotWithShape="1">
          <a:blip r:embed="rId2"/>
          <a:srcRect l="22091" t="16301" r="28378" b="7023"/>
          <a:stretch/>
        </p:blipFill>
        <p:spPr bwMode="auto">
          <a:xfrm>
            <a:off x="1254034" y="3657600"/>
            <a:ext cx="13872755" cy="739357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97241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570476" y="2037807"/>
            <a:ext cx="15594600" cy="10054666"/>
          </a:xfrm>
        </p:spPr>
        <p:txBody>
          <a:bodyPr/>
          <a:lstStyle/>
          <a:p>
            <a:pPr marL="0" indent="0" fontAlgn="t">
              <a:lnSpc>
                <a:spcPct val="100000"/>
              </a:lnSpc>
              <a:buClr>
                <a:srgbClr val="000000"/>
              </a:buClr>
              <a:buNone/>
            </a:pPr>
            <a:r>
              <a:rPr lang="es-MX" sz="5400" b="1" dirty="0">
                <a:solidFill>
                  <a:srgbClr val="164180"/>
                </a:solidFill>
              </a:rPr>
              <a:t>Art. 617</a:t>
            </a:r>
            <a:r>
              <a:rPr lang="es-MX" sz="5400" b="1" dirty="0"/>
              <a:t>. </a:t>
            </a:r>
            <a:r>
              <a:rPr lang="es-MX" sz="5400" b="1" dirty="0">
                <a:solidFill>
                  <a:srgbClr val="164180"/>
                </a:solidFill>
              </a:rPr>
              <a:t>REQUISITOS DE LA FACTURA ELECTRONICA DE VENTA</a:t>
            </a:r>
          </a:p>
          <a:p>
            <a:pPr marL="0" indent="0" algn="just" fontAlgn="t">
              <a:buNone/>
            </a:pPr>
            <a:endParaRPr lang="es-ES" sz="3600" dirty="0"/>
          </a:p>
          <a:p>
            <a:pPr marL="0" indent="0" algn="just" fontAlgn="t">
              <a:buNone/>
            </a:pPr>
            <a:r>
              <a:rPr lang="es-ES" sz="3600" dirty="0"/>
              <a:t>La factura electrónica de venta debe expedirse con el cumplimiento de lo dispuesto del artículo 617 del Estatuto Tributario, adicionados en el presente artículo de acuerdo a lo dispuesto en el parágrafo 2 del artículo 616-1 del mismo estatuto y resolución 0042 de 2020, así:</a:t>
            </a:r>
            <a:endParaRPr lang="es-MX" sz="3600" dirty="0"/>
          </a:p>
          <a:p>
            <a:pPr algn="just" fontAlgn="t"/>
            <a:r>
              <a:rPr lang="es-MX" sz="3600" dirty="0"/>
              <a:t>a. </a:t>
            </a:r>
            <a:r>
              <a:rPr lang="es-ES" sz="3600" dirty="0"/>
              <a:t>Estar denominada expresamente como factura electrónica de venta.</a:t>
            </a:r>
            <a:endParaRPr lang="es-MX" sz="3600" dirty="0"/>
          </a:p>
          <a:p>
            <a:pPr algn="just" fontAlgn="t"/>
            <a:r>
              <a:rPr lang="es-MX" sz="3600" dirty="0"/>
              <a:t>b. </a:t>
            </a:r>
            <a:r>
              <a:rPr lang="es-ES" sz="3600" dirty="0"/>
              <a:t>Apellidos y nombre o razón social y Número de Identificación Tributaria -NIT del vendedor o de quien presta el servicio.</a:t>
            </a:r>
            <a:endParaRPr lang="es-MX" sz="3600" b="1" dirty="0"/>
          </a:p>
          <a:p>
            <a:pPr algn="just" fontAlgn="t"/>
            <a:r>
              <a:rPr lang="es-MX" sz="3600" dirty="0"/>
              <a:t>c. Apellidos y nombre o razón social y NIT del adquirente de los bienes o servicios, junto con la discriminación del IVA pagado.</a:t>
            </a:r>
          </a:p>
          <a:p>
            <a:pPr marL="0" indent="0" algn="just" fontAlgn="t">
              <a:buNone/>
            </a:pPr>
            <a:endParaRPr lang="es-MX" sz="3600" dirty="0"/>
          </a:p>
        </p:txBody>
      </p:sp>
    </p:spTree>
    <p:extLst>
      <p:ext uri="{BB962C8B-B14F-4D97-AF65-F5344CB8AC3E}">
        <p14:creationId xmlns:p14="http://schemas.microsoft.com/office/powerpoint/2010/main" val="40081712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570476" y="2664822"/>
            <a:ext cx="15594600" cy="9171577"/>
          </a:xfrm>
        </p:spPr>
        <p:txBody>
          <a:bodyPr/>
          <a:lstStyle/>
          <a:p>
            <a:pPr marL="0" indent="0" fontAlgn="t">
              <a:buNone/>
            </a:pPr>
            <a:r>
              <a:rPr lang="es-MX" sz="5400" b="1" dirty="0">
                <a:solidFill>
                  <a:srgbClr val="164180"/>
                </a:solidFill>
              </a:rPr>
              <a:t>Art. 617</a:t>
            </a:r>
            <a:r>
              <a:rPr lang="es-MX" sz="5400" b="1" dirty="0"/>
              <a:t>. </a:t>
            </a:r>
            <a:r>
              <a:rPr lang="es-MX" sz="5400" b="1" dirty="0">
                <a:solidFill>
                  <a:srgbClr val="164180"/>
                </a:solidFill>
              </a:rPr>
              <a:t>REQUISITOS DE LA FACTURA ELECTRONICA DE VENTA</a:t>
            </a:r>
          </a:p>
          <a:p>
            <a:pPr marL="0" indent="0" algn="just" fontAlgn="t">
              <a:buNone/>
            </a:pPr>
            <a:endParaRPr lang="es-ES" sz="4000" dirty="0"/>
          </a:p>
          <a:p>
            <a:pPr algn="just" fontAlgn="t"/>
            <a:r>
              <a:rPr lang="es-ES" sz="4000" dirty="0"/>
              <a:t>d. Deberá llevar un número que corresponda a un sistema de numeración consecutiva de factura electrónica de venta, incluyendo el número, rango, fecha y vigencia de la numeración autorizada por la Unidad Administrativa Especial Dirección de Impuestos y Aduanas Nacionales -DIAN.</a:t>
            </a:r>
          </a:p>
          <a:p>
            <a:pPr algn="just" fontAlgn="t"/>
            <a:r>
              <a:rPr lang="es-ES" sz="4000" dirty="0"/>
              <a:t>e. Fecha y hora de generación</a:t>
            </a:r>
          </a:p>
        </p:txBody>
      </p:sp>
    </p:spTree>
    <p:extLst>
      <p:ext uri="{BB962C8B-B14F-4D97-AF65-F5344CB8AC3E}">
        <p14:creationId xmlns:p14="http://schemas.microsoft.com/office/powerpoint/2010/main" val="12099157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570476" y="2362200"/>
            <a:ext cx="15594600" cy="9550400"/>
          </a:xfrm>
        </p:spPr>
        <p:txBody>
          <a:bodyPr/>
          <a:lstStyle/>
          <a:p>
            <a:pPr marL="0" indent="0" fontAlgn="t">
              <a:lnSpc>
                <a:spcPct val="100000"/>
              </a:lnSpc>
              <a:buClr>
                <a:srgbClr val="000000"/>
              </a:buClr>
              <a:buNone/>
            </a:pPr>
            <a:r>
              <a:rPr lang="es-MX" sz="5400" b="1" dirty="0">
                <a:solidFill>
                  <a:srgbClr val="164180"/>
                </a:solidFill>
              </a:rPr>
              <a:t>Art. 617. REQUISITOS DE LA FACTURA ELECTRONICA DE VENTA</a:t>
            </a:r>
          </a:p>
          <a:p>
            <a:pPr algn="just" fontAlgn="t"/>
            <a:endParaRPr lang="es-ES" sz="3600" dirty="0"/>
          </a:p>
          <a:p>
            <a:pPr algn="just" fontAlgn="t"/>
            <a:r>
              <a:rPr lang="es-ES" sz="3600" dirty="0"/>
              <a:t>f. Deberá contener la fecha y hora de expedición, la cual corresponde a la validación de que trata el artículo 616-1 del Estatuto Tributario, que se entiende cumplido con lo dispuesto en el numeral 7 del presente artículo</a:t>
            </a:r>
            <a:endParaRPr lang="es-MX" sz="3600" b="1" dirty="0">
              <a:solidFill>
                <a:schemeClr val="tx1"/>
              </a:solidFill>
            </a:endParaRPr>
          </a:p>
          <a:p>
            <a:pPr algn="just" fontAlgn="t"/>
            <a:r>
              <a:rPr lang="es-ES" sz="3600" dirty="0"/>
              <a:t>g. Deberá entregarse al adquiriente la factura electrónica de venta en el formato electrónico de generación, junto con el documento electrónico de validación que contiene el valor: «Documento validado por la DIAN</a:t>
            </a:r>
            <a:endParaRPr lang="es-CO" sz="3600" dirty="0"/>
          </a:p>
          <a:p>
            <a:pPr algn="just" fontAlgn="t"/>
            <a:r>
              <a:rPr lang="es-ES" sz="3600" dirty="0"/>
              <a:t>h. Indicar el número de registro, línea o ítems, el total de número de líneas o ítems en las cuales se detalle la cantidad, unidad de medida, descripción específica y códigos inequívocos que permitan la identificación de los bienes vendidos o servicios prestados</a:t>
            </a:r>
          </a:p>
        </p:txBody>
      </p:sp>
    </p:spTree>
    <p:extLst>
      <p:ext uri="{BB962C8B-B14F-4D97-AF65-F5344CB8AC3E}">
        <p14:creationId xmlns:p14="http://schemas.microsoft.com/office/powerpoint/2010/main" val="40545145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570476" y="1881051"/>
            <a:ext cx="15594600" cy="9270342"/>
          </a:xfrm>
        </p:spPr>
        <p:txBody>
          <a:bodyPr/>
          <a:lstStyle/>
          <a:p>
            <a:pPr marL="0" indent="0" fontAlgn="t">
              <a:buNone/>
            </a:pPr>
            <a:r>
              <a:rPr lang="es-MX" sz="5400" b="1" dirty="0">
                <a:solidFill>
                  <a:srgbClr val="164180"/>
                </a:solidFill>
              </a:rPr>
              <a:t>Art. 617</a:t>
            </a:r>
            <a:r>
              <a:rPr lang="es-MX" sz="5400" b="1" dirty="0"/>
              <a:t>. </a:t>
            </a:r>
            <a:r>
              <a:rPr lang="es-MX" sz="5400" b="1" dirty="0">
                <a:solidFill>
                  <a:srgbClr val="164180"/>
                </a:solidFill>
              </a:rPr>
              <a:t>REQUISITOS DE LA FACTURA ELECTRONICA DE VENTA</a:t>
            </a:r>
          </a:p>
          <a:p>
            <a:pPr algn="just" fontAlgn="t"/>
            <a:r>
              <a:rPr lang="es-ES" sz="4000" dirty="0"/>
              <a:t>i. El valor total de la venta de bienes o prestación de servicios, como resultado de la sumatoria de cada una de las líneas o ítems que conforman la factura electrónica de venta.  </a:t>
            </a:r>
          </a:p>
          <a:p>
            <a:pPr algn="just" fontAlgn="t"/>
            <a:r>
              <a:rPr lang="es-ES" sz="4000" dirty="0"/>
              <a:t>j. .La forma de pago, estableciendo si es de contado o a crédito, en este último caso se debe señalar el plazo</a:t>
            </a:r>
            <a:endParaRPr lang="es-CO" sz="4000" dirty="0"/>
          </a:p>
          <a:p>
            <a:pPr algn="just" fontAlgn="t"/>
            <a:r>
              <a:rPr lang="es-ES" sz="4000" dirty="0"/>
              <a:t>k. El Medio de pago, registrando si se trata de efectivo, tarjeta crédito, tarjeta débito o transferencia electrónica u otro medio que aplique. Este requisito aplica cuando la forma de pago es de contado</a:t>
            </a:r>
          </a:p>
          <a:p>
            <a:pPr marL="0" indent="0" algn="just" fontAlgn="t">
              <a:buNone/>
            </a:pPr>
            <a:r>
              <a:rPr lang="es-ES" sz="4000" dirty="0"/>
              <a:t>. </a:t>
            </a:r>
          </a:p>
          <a:p>
            <a:endParaRPr lang="es-CO" dirty="0"/>
          </a:p>
        </p:txBody>
      </p:sp>
    </p:spTree>
    <p:extLst>
      <p:ext uri="{BB962C8B-B14F-4D97-AF65-F5344CB8AC3E}">
        <p14:creationId xmlns:p14="http://schemas.microsoft.com/office/powerpoint/2010/main" val="26402180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570476" y="2220686"/>
            <a:ext cx="15594600" cy="8930707"/>
          </a:xfrm>
        </p:spPr>
        <p:txBody>
          <a:bodyPr/>
          <a:lstStyle/>
          <a:p>
            <a:pPr marL="0" indent="0" fontAlgn="t">
              <a:buNone/>
            </a:pPr>
            <a:r>
              <a:rPr lang="es-MX" sz="5400" b="1" dirty="0">
                <a:solidFill>
                  <a:srgbClr val="164180"/>
                </a:solidFill>
              </a:rPr>
              <a:t>Art. 617. REQUISITOS DE LA FACTURA ELECTRONICA DE VENTA</a:t>
            </a:r>
          </a:p>
          <a:p>
            <a:endParaRPr lang="es-ES" sz="3600" dirty="0"/>
          </a:p>
          <a:p>
            <a:r>
              <a:rPr lang="es-ES" sz="3600" dirty="0"/>
              <a:t>l. Indicar la calidad de agente retenedor del Impuesto sobre las Ventas -IVA, de autorretenedor del Impuesto sobre la Renta y Complementarios, de gran contribuyente y/o de contribuyente del impuesto unificado bajo el régimen simple de tributación – SIMPLE, cuando corresponda</a:t>
            </a:r>
          </a:p>
          <a:p>
            <a:r>
              <a:rPr lang="es-ES" sz="3600" dirty="0"/>
              <a:t>m. La discriminación del Impuesto sobre las Ventas -IVA, Impuesto Nacional al Consumo, Impuesto Nacional al Consumo de Bolsas Plásticas, con su correspondiente tarifa aplicable a los bienes y/o servicios que se encuentren gravados con estos impuestos</a:t>
            </a:r>
          </a:p>
        </p:txBody>
      </p:sp>
    </p:spTree>
    <p:extLst>
      <p:ext uri="{BB962C8B-B14F-4D97-AF65-F5344CB8AC3E}">
        <p14:creationId xmlns:p14="http://schemas.microsoft.com/office/powerpoint/2010/main" val="25743049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570476" y="2220686"/>
            <a:ext cx="15594600" cy="8930707"/>
          </a:xfrm>
        </p:spPr>
        <p:txBody>
          <a:bodyPr/>
          <a:lstStyle/>
          <a:p>
            <a:pPr marL="0" indent="0" fontAlgn="t">
              <a:buNone/>
            </a:pPr>
            <a:r>
              <a:rPr lang="es-MX" sz="5400" b="1" dirty="0">
                <a:solidFill>
                  <a:srgbClr val="164180"/>
                </a:solidFill>
              </a:rPr>
              <a:t>Art. 617. REQUISITOS DE LA FACTURA ELECTRONICA DE VENTA</a:t>
            </a:r>
          </a:p>
          <a:p>
            <a:pPr algn="ctr" fontAlgn="t"/>
            <a:endParaRPr lang="es-ES" sz="4000" b="1" dirty="0">
              <a:solidFill>
                <a:srgbClr val="164180"/>
              </a:solidFill>
            </a:endParaRPr>
          </a:p>
          <a:p>
            <a:pPr algn="just"/>
            <a:r>
              <a:rPr lang="es-ES" dirty="0"/>
              <a:t>n. La firma digital del facturador electrónico de acuerdo con las normas vigentes y la política de firma establecida por la Unidad Administrativa Especial Dirección de Impuestos y Aduanas Nacionales -DIAN, al momento de la generación como elemento para garantizar autenticidad, integridad y no repudio de la factura electrónica de venta.</a:t>
            </a:r>
            <a:endParaRPr lang="es-CO" dirty="0"/>
          </a:p>
          <a:p>
            <a:r>
              <a:rPr lang="es-ES" dirty="0"/>
              <a:t>o. </a:t>
            </a:r>
            <a:r>
              <a:rPr lang="es-CO" dirty="0"/>
              <a:t>El Código Único de Factura Electrónica -CUFE-.</a:t>
            </a:r>
          </a:p>
        </p:txBody>
      </p:sp>
    </p:spTree>
    <p:extLst>
      <p:ext uri="{BB962C8B-B14F-4D97-AF65-F5344CB8AC3E}">
        <p14:creationId xmlns:p14="http://schemas.microsoft.com/office/powerpoint/2010/main" val="2232471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buClr>
                <a:srgbClr val="000000"/>
              </a:buClr>
            </a:pPr>
            <a:r>
              <a:rPr lang="es-ES" b="1" dirty="0"/>
              <a:t>   </a:t>
            </a:r>
            <a:r>
              <a:rPr lang="es-ES" sz="5400" b="1" dirty="0">
                <a:solidFill>
                  <a:srgbClr val="164180"/>
                </a:solidFill>
              </a:rPr>
              <a:t>CONSTITUCION Y APERTURA</a:t>
            </a:r>
            <a:br>
              <a:rPr lang="es-ES" sz="4800" b="1" dirty="0">
                <a:solidFill>
                  <a:srgbClr val="164180"/>
                </a:solidFill>
              </a:rPr>
            </a:br>
            <a:endParaRPr lang="es-CO" sz="4800" b="1" dirty="0">
              <a:solidFill>
                <a:srgbClr val="164180"/>
              </a:solidFill>
            </a:endParaRPr>
          </a:p>
        </p:txBody>
      </p:sp>
      <p:sp>
        <p:nvSpPr>
          <p:cNvPr id="3" name="Marcador de texto 2"/>
          <p:cNvSpPr>
            <a:spLocks noGrp="1"/>
          </p:cNvSpPr>
          <p:nvPr>
            <p:ph type="body" idx="1"/>
          </p:nvPr>
        </p:nvSpPr>
        <p:spPr/>
        <p:txBody>
          <a:bodyPr/>
          <a:lstStyle/>
          <a:p>
            <a:pPr marL="0" indent="0" algn="just">
              <a:buNone/>
            </a:pPr>
            <a:endParaRPr lang="es-ES" dirty="0"/>
          </a:p>
          <a:p>
            <a:pPr algn="just"/>
            <a:r>
              <a:rPr lang="es-ES" b="1" dirty="0"/>
              <a:t>Decreto 0961 diciembre 30 de 2022. Artículo Cuarto. DE LA CONSTITUCIÓN</a:t>
            </a:r>
            <a:r>
              <a:rPr lang="es-ES" dirty="0"/>
              <a:t>: El fondo Cajas Menores autorizadas se constituirán para cada vigencia fiscal a través de Resolución suscrita por el Director del Departamento Administrativo de Hacienda Distrital, en la cual se indicará: </a:t>
            </a:r>
          </a:p>
          <a:p>
            <a:pPr marL="0" lvl="0" indent="0">
              <a:buNone/>
            </a:pPr>
            <a:r>
              <a:rPr lang="es-ES" dirty="0"/>
              <a:t>	a.- Organismo, </a:t>
            </a:r>
          </a:p>
          <a:p>
            <a:pPr marL="0" lvl="0" indent="0">
              <a:buNone/>
            </a:pPr>
            <a:r>
              <a:rPr lang="es-ES" dirty="0"/>
              <a:t>       b.- Sustento jurídico actualizado,                                                             	c.- Finalidad,   </a:t>
            </a:r>
          </a:p>
          <a:p>
            <a:pPr marL="0" lvl="0" indent="0">
              <a:buNone/>
            </a:pPr>
            <a:r>
              <a:rPr lang="es-ES" dirty="0"/>
              <a:t>	d.- Especificación del fondo efectivo cajas menores constituidas, </a:t>
            </a:r>
          </a:p>
          <a:p>
            <a:pPr marL="0" lvl="0" indent="0">
              <a:buNone/>
            </a:pPr>
            <a:r>
              <a:rPr lang="es-ES" dirty="0"/>
              <a:t>	e.- Cuantía del fondo,  </a:t>
            </a:r>
          </a:p>
          <a:p>
            <a:pPr marL="0" lvl="0" indent="0">
              <a:buNone/>
            </a:pPr>
            <a:r>
              <a:rPr lang="es-ES" dirty="0"/>
              <a:t>       f.- Rubros Presupuestales y montos.</a:t>
            </a:r>
          </a:p>
          <a:p>
            <a:pPr marL="0" lvl="0" indent="0" algn="just">
              <a:buNone/>
            </a:pPr>
            <a:endParaRPr lang="es-ES" dirty="0"/>
          </a:p>
          <a:p>
            <a:pPr marL="0" lvl="0" indent="0" algn="just">
              <a:buNone/>
            </a:pPr>
            <a:endParaRPr lang="es-ES" dirty="0"/>
          </a:p>
          <a:p>
            <a:pPr marL="0" lvl="0" indent="0" algn="just">
              <a:buNone/>
            </a:pPr>
            <a:endParaRPr lang="es-ES" dirty="0"/>
          </a:p>
          <a:p>
            <a:pPr marL="0" lvl="0" indent="0" algn="just">
              <a:buNone/>
            </a:pPr>
            <a:endParaRPr lang="es-ES" dirty="0"/>
          </a:p>
          <a:p>
            <a:pPr marL="0" lvl="0" indent="0" algn="just">
              <a:buNone/>
            </a:pPr>
            <a:endParaRPr lang="es-ES" dirty="0"/>
          </a:p>
          <a:p>
            <a:pPr marL="0" lvl="0" indent="0" algn="just">
              <a:buNone/>
            </a:pPr>
            <a:endParaRPr lang="es-ES" dirty="0"/>
          </a:p>
          <a:p>
            <a:pPr marL="0" lvl="0" indent="0" algn="just">
              <a:buNone/>
            </a:pPr>
            <a:endParaRPr lang="es-ES" dirty="0"/>
          </a:p>
          <a:p>
            <a:pPr marL="0" lvl="0" indent="0" algn="just">
              <a:buNone/>
            </a:pPr>
            <a:endParaRPr lang="es-CO" dirty="0"/>
          </a:p>
        </p:txBody>
      </p:sp>
    </p:spTree>
    <p:extLst>
      <p:ext uri="{BB962C8B-B14F-4D97-AF65-F5344CB8AC3E}">
        <p14:creationId xmlns:p14="http://schemas.microsoft.com/office/powerpoint/2010/main" val="6622149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6DF049D5-9B81-4E12-BF17-F81B3A840F0A}"/>
              </a:ext>
            </a:extLst>
          </p:cNvPr>
          <p:cNvSpPr>
            <a:spLocks noGrp="1"/>
          </p:cNvSpPr>
          <p:nvPr>
            <p:ph type="body" idx="1"/>
          </p:nvPr>
        </p:nvSpPr>
        <p:spPr>
          <a:xfrm>
            <a:off x="570476" y="2272937"/>
            <a:ext cx="15594600" cy="8878456"/>
          </a:xfrm>
        </p:spPr>
        <p:txBody>
          <a:bodyPr/>
          <a:lstStyle/>
          <a:p>
            <a:pPr marL="0" indent="0" fontAlgn="t">
              <a:buNone/>
            </a:pPr>
            <a:r>
              <a:rPr lang="es-MX" sz="5400" b="1" dirty="0">
                <a:solidFill>
                  <a:srgbClr val="164180"/>
                </a:solidFill>
              </a:rPr>
              <a:t>Art. 617. REQUISITOS DE LA FACTURA ELECTRONICA DE VENTA</a:t>
            </a:r>
          </a:p>
          <a:p>
            <a:endParaRPr lang="es-CO" dirty="0"/>
          </a:p>
          <a:p>
            <a:pPr algn="just"/>
            <a:r>
              <a:rPr lang="es-ES" dirty="0"/>
              <a:t>p. La dirección de internet en la Unidad Administrativa Especial Dirección de Impuestos y Aduanas Nacionales -DIAN en la que se encuentra información de la factura electrónica de venta contenida en el código QR de la representación gráfica, que corresponde a la indicada en el «Anexo técnico de factura electrónica de venta».</a:t>
            </a:r>
          </a:p>
          <a:p>
            <a:pPr algn="just"/>
            <a:r>
              <a:rPr lang="es-ES" dirty="0"/>
              <a:t>q. Apellidos y nombre o razón social y Número de Identificación Tributaria -NIT, del fabricante del software, el nombre del software y del proveedor tecnológico si lo tuviere</a:t>
            </a:r>
            <a:endParaRPr lang="es-CO" dirty="0"/>
          </a:p>
          <a:p>
            <a:endParaRPr lang="es-CO" dirty="0"/>
          </a:p>
        </p:txBody>
      </p:sp>
    </p:spTree>
    <p:extLst>
      <p:ext uri="{BB962C8B-B14F-4D97-AF65-F5344CB8AC3E}">
        <p14:creationId xmlns:p14="http://schemas.microsoft.com/office/powerpoint/2010/main" val="24987723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570476" y="2116184"/>
            <a:ext cx="15594600" cy="9644016"/>
          </a:xfrm>
        </p:spPr>
        <p:txBody>
          <a:bodyPr/>
          <a:lstStyle/>
          <a:p>
            <a:pPr marL="0" indent="0" fontAlgn="t">
              <a:buNone/>
            </a:pPr>
            <a:r>
              <a:rPr lang="es-MX" sz="5400" b="1" dirty="0">
                <a:solidFill>
                  <a:srgbClr val="164180"/>
                </a:solidFill>
              </a:rPr>
              <a:t>Art. 618. OBLIGACION DE EXIGIR FACTURA O DOCUMENTO EQUIVALENTE</a:t>
            </a:r>
            <a:endParaRPr lang="es-MX" sz="5400" b="1" dirty="0"/>
          </a:p>
          <a:p>
            <a:pPr algn="just" fontAlgn="t"/>
            <a:endParaRPr lang="es-MX" b="1" dirty="0"/>
          </a:p>
          <a:p>
            <a:pPr marL="0" indent="0" algn="just" fontAlgn="t">
              <a:buNone/>
            </a:pPr>
            <a:r>
              <a:rPr lang="es-MX" dirty="0"/>
              <a:t>A partir de la vigencia de la presente ley los adquirentes de bienes corporales muebles o servicios están obligados a exigir las facturas o documentos equivalentes que establezcan las normas legales, al igual que a exhibirlos cuando los funcionarios de la administración tributaria debidamente comisionados para el efecto así lo exijan.</a:t>
            </a:r>
          </a:p>
          <a:p>
            <a:pPr marL="0" indent="0">
              <a:buNone/>
            </a:pPr>
            <a:endParaRPr lang="es-MX" dirty="0"/>
          </a:p>
          <a:p>
            <a:pPr marL="0" indent="0">
              <a:buNone/>
            </a:pPr>
            <a:r>
              <a:rPr lang="es-MX" dirty="0"/>
              <a:t>RESOLUCION 000042 DE MAYO 5 DE 2020</a:t>
            </a:r>
          </a:p>
          <a:p>
            <a:pPr marL="0" indent="0">
              <a:buNone/>
            </a:pPr>
            <a:r>
              <a:rPr lang="es-MX" dirty="0"/>
              <a:t>Por el cual se desarrollan los sistemas de facturación…… y otras disposiciones en materia de sistemas de facturación.</a:t>
            </a:r>
            <a:endParaRPr lang="es-CO" dirty="0"/>
          </a:p>
        </p:txBody>
      </p:sp>
    </p:spTree>
    <p:extLst>
      <p:ext uri="{BB962C8B-B14F-4D97-AF65-F5344CB8AC3E}">
        <p14:creationId xmlns:p14="http://schemas.microsoft.com/office/powerpoint/2010/main" val="39094341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335345" y="1869441"/>
            <a:ext cx="15594600" cy="7508782"/>
          </a:xfrm>
        </p:spPr>
        <p:txBody>
          <a:bodyPr/>
          <a:lstStyle/>
          <a:p>
            <a:pPr marL="0" indent="0" algn="ctr" fontAlgn="t">
              <a:buNone/>
            </a:pPr>
            <a:r>
              <a:rPr lang="es-MX" sz="4000" b="1" dirty="0">
                <a:solidFill>
                  <a:srgbClr val="164180"/>
                </a:solidFill>
              </a:rPr>
              <a:t>GUIA PRESUPUESTAL DE LAS CAJAS MENORES - POSPRE</a:t>
            </a:r>
            <a:endParaRPr lang="es-MX" sz="4000" b="1" dirty="0"/>
          </a:p>
          <a:p>
            <a:pPr marL="0" indent="0" algn="just" fontAlgn="t">
              <a:buNone/>
            </a:pPr>
            <a:r>
              <a:rPr lang="es-MX" dirty="0"/>
              <a:t>Las posiciones presupuestales usadas en la ejecución presupuestal de las cajas menores son las siguientes:</a:t>
            </a:r>
          </a:p>
          <a:p>
            <a:pPr marL="0" indent="0" algn="just" fontAlgn="t">
              <a:buNone/>
            </a:pPr>
            <a:endParaRPr lang="es-MX" dirty="0"/>
          </a:p>
          <a:p>
            <a:pPr marL="0" indent="0" algn="just" fontAlgn="t">
              <a:buNone/>
            </a:pPr>
            <a:endParaRPr lang="es-MX" dirty="0"/>
          </a:p>
          <a:p>
            <a:pPr marL="0" indent="0" algn="just" fontAlgn="t">
              <a:buNone/>
            </a:pPr>
            <a:endParaRPr lang="es-MX" dirty="0"/>
          </a:p>
          <a:p>
            <a:pPr marL="0" indent="0" algn="just" fontAlgn="t">
              <a:buNone/>
            </a:pPr>
            <a:endParaRPr lang="es-MX" dirty="0"/>
          </a:p>
          <a:p>
            <a:pPr marL="0" indent="0" algn="just" fontAlgn="t">
              <a:buNone/>
            </a:pPr>
            <a:endParaRPr lang="es-MX" dirty="0"/>
          </a:p>
          <a:p>
            <a:pPr marL="0" indent="0" algn="just" fontAlgn="t">
              <a:buNone/>
            </a:pPr>
            <a:endParaRPr lang="es-MX" dirty="0"/>
          </a:p>
          <a:p>
            <a:pPr marL="0" indent="0" algn="just" fontAlgn="t">
              <a:buNone/>
            </a:pPr>
            <a:endParaRPr lang="es-MX" dirty="0"/>
          </a:p>
          <a:p>
            <a:pPr marL="0" indent="0" algn="just" fontAlgn="t">
              <a:buNone/>
            </a:pPr>
            <a:r>
              <a:rPr lang="es-MX" dirty="0"/>
              <a:t>Las </a:t>
            </a:r>
            <a:r>
              <a:rPr lang="es-MX" dirty="0" err="1"/>
              <a:t>pospre</a:t>
            </a:r>
            <a:r>
              <a:rPr lang="es-MX" dirty="0"/>
              <a:t> terminadas en 000-004 serán usadas para la adquisición de materiales y suministros. Las </a:t>
            </a:r>
            <a:r>
              <a:rPr lang="es-MX" dirty="0" err="1"/>
              <a:t>pospre</a:t>
            </a:r>
            <a:r>
              <a:rPr lang="es-MX" dirty="0"/>
              <a:t> terminadas en 005-009 son usadas para la adquisición de servicios.</a:t>
            </a:r>
          </a:p>
        </p:txBody>
      </p:sp>
      <p:pic>
        <p:nvPicPr>
          <p:cNvPr id="4" name="Imagen 3">
            <a:extLst>
              <a:ext uri="{FF2B5EF4-FFF2-40B4-BE49-F238E27FC236}">
                <a16:creationId xmlns:a16="http://schemas.microsoft.com/office/drawing/2014/main" id="{57A2FC40-FF95-6E8A-3F58-4CA083346FA1}"/>
              </a:ext>
            </a:extLst>
          </p:cNvPr>
          <p:cNvPicPr>
            <a:picLocks noChangeAspect="1"/>
          </p:cNvPicPr>
          <p:nvPr/>
        </p:nvPicPr>
        <p:blipFill>
          <a:blip r:embed="rId2"/>
          <a:stretch>
            <a:fillRect/>
          </a:stretch>
        </p:blipFill>
        <p:spPr>
          <a:xfrm>
            <a:off x="805480" y="4131537"/>
            <a:ext cx="14342684" cy="4290876"/>
          </a:xfrm>
          <a:prstGeom prst="rect">
            <a:avLst/>
          </a:prstGeom>
        </p:spPr>
      </p:pic>
    </p:spTree>
    <p:extLst>
      <p:ext uri="{BB962C8B-B14F-4D97-AF65-F5344CB8AC3E}">
        <p14:creationId xmlns:p14="http://schemas.microsoft.com/office/powerpoint/2010/main" val="27172762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570412" y="2147874"/>
            <a:ext cx="15594600" cy="8947307"/>
          </a:xfrm>
        </p:spPr>
        <p:txBody>
          <a:bodyPr/>
          <a:lstStyle/>
          <a:p>
            <a:pPr marL="0" indent="0" fontAlgn="t">
              <a:buNone/>
            </a:pPr>
            <a:r>
              <a:rPr lang="es-MX" sz="5400" b="1" dirty="0">
                <a:solidFill>
                  <a:srgbClr val="164180"/>
                </a:solidFill>
              </a:rPr>
              <a:t>GUIA PRESUPUESTAL DE LAS CAJAS MENORES – CPC</a:t>
            </a:r>
          </a:p>
          <a:p>
            <a:pPr marL="0" indent="0" fontAlgn="t">
              <a:buNone/>
            </a:pPr>
            <a:endParaRPr lang="es-MX" b="1" dirty="0"/>
          </a:p>
          <a:p>
            <a:pPr marL="0" indent="0" algn="just" fontAlgn="t">
              <a:buNone/>
            </a:pPr>
            <a:r>
              <a:rPr lang="es-MX" dirty="0"/>
              <a:t>El código del producto, se encuentra establecido en la Clasificación Central de Productos (CPC), del DANE, y establece el máximo nivel de detalle del gasto, el cual se debe detallar en el proceso presupuestal. El CPC es una organización completa de productos, que abarca los bienes y los servicios (Materiales y suministros [secciones 0 a 4] y Servicios [secciones 5 a 9]. El código inicial del producto, es el ultimo código de las </a:t>
            </a:r>
            <a:r>
              <a:rPr lang="es-MX" dirty="0" err="1"/>
              <a:t>pospre</a:t>
            </a:r>
            <a:r>
              <a:rPr lang="es-MX" dirty="0"/>
              <a:t>.</a:t>
            </a:r>
          </a:p>
          <a:p>
            <a:pPr marL="0" indent="0" algn="just" fontAlgn="t">
              <a:buNone/>
            </a:pPr>
            <a:endParaRPr lang="es-MX" dirty="0"/>
          </a:p>
          <a:p>
            <a:pPr marL="0" indent="0" algn="just" fontAlgn="t">
              <a:buNone/>
            </a:pPr>
            <a:r>
              <a:rPr lang="es-MX" sz="4000" b="1" dirty="0">
                <a:solidFill>
                  <a:srgbClr val="164180"/>
                </a:solidFill>
                <a:hlinkClick r:id="rId2" action="ppaction://hlinkfile"/>
              </a:rPr>
              <a:t>Revisión CPC</a:t>
            </a:r>
            <a:endParaRPr lang="es-MX" sz="4000" b="1" dirty="0"/>
          </a:p>
          <a:p>
            <a:pPr marL="0" indent="0" algn="just" fontAlgn="t">
              <a:buNone/>
            </a:pPr>
            <a:endParaRPr lang="es-MX" dirty="0"/>
          </a:p>
          <a:p>
            <a:pPr marL="0" indent="0" algn="just" fontAlgn="t">
              <a:buNone/>
            </a:pPr>
            <a:endParaRPr lang="es-CO" dirty="0"/>
          </a:p>
        </p:txBody>
      </p:sp>
    </p:spTree>
    <p:extLst>
      <p:ext uri="{BB962C8B-B14F-4D97-AF65-F5344CB8AC3E}">
        <p14:creationId xmlns:p14="http://schemas.microsoft.com/office/powerpoint/2010/main" val="25102044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570412" y="2330754"/>
            <a:ext cx="15594600" cy="8947307"/>
          </a:xfrm>
        </p:spPr>
        <p:txBody>
          <a:bodyPr/>
          <a:lstStyle/>
          <a:p>
            <a:pPr marL="0" indent="0" fontAlgn="t">
              <a:buNone/>
            </a:pPr>
            <a:r>
              <a:rPr lang="es-MX" sz="5400" b="1" dirty="0">
                <a:solidFill>
                  <a:srgbClr val="164180"/>
                </a:solidFill>
              </a:rPr>
              <a:t>GUIA PRESUPUESTAL DE LAS CAJAS MENORES</a:t>
            </a:r>
          </a:p>
          <a:p>
            <a:pPr marL="0" indent="0" fontAlgn="t">
              <a:buNone/>
            </a:pPr>
            <a:r>
              <a:rPr lang="es-MX" dirty="0"/>
              <a:t>Ejemplo del uso de las </a:t>
            </a:r>
            <a:r>
              <a:rPr lang="es-MX" dirty="0" err="1"/>
              <a:t>pospre</a:t>
            </a:r>
            <a:r>
              <a:rPr lang="es-MX" dirty="0"/>
              <a:t> y los productos:</a:t>
            </a:r>
          </a:p>
          <a:p>
            <a:pPr marL="0" indent="0" algn="just" fontAlgn="t">
              <a:buNone/>
            </a:pPr>
            <a:endParaRPr lang="es-MX" dirty="0"/>
          </a:p>
          <a:p>
            <a:pPr marL="0" indent="0" algn="just" fontAlgn="t">
              <a:buNone/>
            </a:pPr>
            <a:r>
              <a:rPr lang="es-MX" dirty="0" err="1"/>
              <a:t>Pospre</a:t>
            </a:r>
            <a:r>
              <a:rPr lang="es-MX" dirty="0"/>
              <a:t>               +      Código de producto</a:t>
            </a:r>
          </a:p>
          <a:p>
            <a:pPr marL="0" indent="0" algn="just" fontAlgn="t">
              <a:buNone/>
            </a:pPr>
            <a:r>
              <a:rPr lang="es-MX" dirty="0"/>
              <a:t>2.1.2.02.01.00</a:t>
            </a:r>
            <a:r>
              <a:rPr lang="es-MX" dirty="0">
                <a:highlight>
                  <a:srgbClr val="00FF00"/>
                </a:highlight>
              </a:rPr>
              <a:t>3</a:t>
            </a:r>
            <a:r>
              <a:rPr lang="es-MX" dirty="0"/>
              <a:t> 		</a:t>
            </a:r>
            <a:r>
              <a:rPr lang="es-MX" dirty="0">
                <a:highlight>
                  <a:srgbClr val="00FF00"/>
                </a:highlight>
              </a:rPr>
              <a:t>3</a:t>
            </a:r>
            <a:r>
              <a:rPr lang="es-MX" dirty="0"/>
              <a:t>212801 (Papel bond)</a:t>
            </a:r>
          </a:p>
          <a:p>
            <a:pPr marL="0" indent="0" algn="just" fontAlgn="t">
              <a:buNone/>
            </a:pPr>
            <a:r>
              <a:rPr lang="es-MX" dirty="0"/>
              <a:t>2.1.2.02.02.00</a:t>
            </a:r>
            <a:r>
              <a:rPr lang="es-MX" dirty="0">
                <a:highlight>
                  <a:srgbClr val="FF00FF"/>
                </a:highlight>
              </a:rPr>
              <a:t>5</a:t>
            </a:r>
            <a:r>
              <a:rPr lang="es-MX" dirty="0"/>
              <a:t>		</a:t>
            </a:r>
            <a:r>
              <a:rPr lang="es-MX" dirty="0">
                <a:highlight>
                  <a:srgbClr val="FF00FF"/>
                </a:highlight>
              </a:rPr>
              <a:t>5</a:t>
            </a:r>
            <a:r>
              <a:rPr lang="es-MX" dirty="0"/>
              <a:t>4611 (Servicios de instalación de cables y otros 					dispositivos eléctricos)</a:t>
            </a:r>
          </a:p>
          <a:p>
            <a:pPr marL="0" indent="0" algn="just" fontAlgn="t">
              <a:buNone/>
            </a:pPr>
            <a:r>
              <a:rPr lang="es-MX" dirty="0"/>
              <a:t>2.1.2.02.02.00</a:t>
            </a:r>
            <a:r>
              <a:rPr lang="es-MX" dirty="0">
                <a:highlight>
                  <a:srgbClr val="0000FF"/>
                </a:highlight>
              </a:rPr>
              <a:t>6</a:t>
            </a:r>
            <a:r>
              <a:rPr lang="es-MX" dirty="0"/>
              <a:t>		</a:t>
            </a:r>
            <a:r>
              <a:rPr lang="es-MX" dirty="0">
                <a:highlight>
                  <a:srgbClr val="0000FF"/>
                </a:highlight>
              </a:rPr>
              <a:t>6</a:t>
            </a:r>
            <a:r>
              <a:rPr lang="es-MX" dirty="0"/>
              <a:t>3311 (Servicios de suministro de comidas a la 						mesa, en restaurantes)</a:t>
            </a:r>
          </a:p>
          <a:p>
            <a:pPr marL="0" indent="0" algn="just" fontAlgn="t">
              <a:buNone/>
            </a:pPr>
            <a:r>
              <a:rPr lang="es-MX" b="1" dirty="0"/>
              <a:t>El ultimó código de la </a:t>
            </a:r>
            <a:r>
              <a:rPr lang="es-MX" b="1" dirty="0" err="1"/>
              <a:t>pospre</a:t>
            </a:r>
            <a:r>
              <a:rPr lang="es-MX" b="1" dirty="0"/>
              <a:t> siempre tiene que coincidir con el primer código de producto. </a:t>
            </a:r>
          </a:p>
          <a:p>
            <a:pPr marL="0" indent="0" algn="just" fontAlgn="t">
              <a:buNone/>
            </a:pPr>
            <a:endParaRPr lang="es-MX" dirty="0"/>
          </a:p>
          <a:p>
            <a:pPr marL="0" indent="0" algn="just" fontAlgn="t">
              <a:buNone/>
            </a:pPr>
            <a:endParaRPr lang="es-MX" dirty="0"/>
          </a:p>
          <a:p>
            <a:pPr marL="0" indent="0" algn="just" fontAlgn="t">
              <a:buNone/>
            </a:pPr>
            <a:endParaRPr lang="es-CO" dirty="0"/>
          </a:p>
        </p:txBody>
      </p:sp>
    </p:spTree>
    <p:extLst>
      <p:ext uri="{BB962C8B-B14F-4D97-AF65-F5344CB8AC3E}">
        <p14:creationId xmlns:p14="http://schemas.microsoft.com/office/powerpoint/2010/main" val="32828475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570412" y="2364005"/>
            <a:ext cx="15594600" cy="8947307"/>
          </a:xfrm>
        </p:spPr>
        <p:txBody>
          <a:bodyPr/>
          <a:lstStyle/>
          <a:p>
            <a:pPr marL="0" indent="0" fontAlgn="t">
              <a:buNone/>
            </a:pPr>
            <a:r>
              <a:rPr lang="es-MX" sz="5400" b="1" dirty="0">
                <a:solidFill>
                  <a:srgbClr val="164180"/>
                </a:solidFill>
              </a:rPr>
              <a:t>GUIA PRESUPUESTAL DE LAS CAJAS MENORES – BUSQUEDA DE LOS PRODUCTOS</a:t>
            </a:r>
            <a:endParaRPr lang="es-MX" sz="5400" b="1" dirty="0"/>
          </a:p>
          <a:p>
            <a:pPr marL="0" indent="0" algn="just" fontAlgn="t">
              <a:buNone/>
            </a:pPr>
            <a:r>
              <a:rPr lang="es-MX" dirty="0"/>
              <a:t>Para la búsqueda de los códigos de productos se recomienda usar dos fuentes de información:</a:t>
            </a:r>
          </a:p>
          <a:p>
            <a:pPr marL="571500" indent="-571500" algn="just" fontAlgn="t">
              <a:buFontTx/>
              <a:buChar char="-"/>
            </a:pPr>
            <a:r>
              <a:rPr lang="es-MX" dirty="0"/>
              <a:t>Archivo Excel que contiene el listado de los productos (máximo nivel de detalle)</a:t>
            </a:r>
          </a:p>
          <a:p>
            <a:pPr marL="571500" indent="-571500" algn="just" fontAlgn="t">
              <a:buFontTx/>
              <a:buChar char="-"/>
            </a:pPr>
            <a:r>
              <a:rPr lang="es-MX" dirty="0"/>
              <a:t>Archivo PDF con explicación de los diferentes productos (detalle intermedio)</a:t>
            </a:r>
          </a:p>
          <a:p>
            <a:pPr marL="0" indent="0" algn="just" fontAlgn="t">
              <a:buNone/>
            </a:pPr>
            <a:r>
              <a:rPr lang="es-MX" dirty="0"/>
              <a:t>Se recomienda buscar sinónimos o productos similares, que permitan encontrar el producto mas cercano a la compra a realizar.</a:t>
            </a:r>
          </a:p>
          <a:p>
            <a:pPr marL="0" indent="0" algn="just" fontAlgn="t">
              <a:buNone/>
            </a:pPr>
            <a:endParaRPr lang="es-MX" dirty="0"/>
          </a:p>
          <a:p>
            <a:pPr marL="0" indent="0" algn="just" fontAlgn="t">
              <a:buNone/>
            </a:pPr>
            <a:endParaRPr lang="es-MX" dirty="0"/>
          </a:p>
          <a:p>
            <a:pPr marL="0" indent="0" algn="just" fontAlgn="t">
              <a:buNone/>
            </a:pPr>
            <a:endParaRPr lang="es-CO" dirty="0"/>
          </a:p>
        </p:txBody>
      </p:sp>
    </p:spTree>
    <p:extLst>
      <p:ext uri="{BB962C8B-B14F-4D97-AF65-F5344CB8AC3E}">
        <p14:creationId xmlns:p14="http://schemas.microsoft.com/office/powerpoint/2010/main" val="14609729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570475" y="2812892"/>
            <a:ext cx="15940975" cy="8947307"/>
          </a:xfrm>
        </p:spPr>
        <p:txBody>
          <a:bodyPr/>
          <a:lstStyle/>
          <a:p>
            <a:pPr marL="0" indent="0" fontAlgn="t">
              <a:buNone/>
            </a:pPr>
            <a:r>
              <a:rPr lang="es-MX" sz="5400" b="1" dirty="0">
                <a:solidFill>
                  <a:srgbClr val="164180"/>
                </a:solidFill>
              </a:rPr>
              <a:t>GUIA PRESUPUESTAL DE LAS CAJAS MENORES</a:t>
            </a:r>
            <a:endParaRPr lang="es-MX" sz="5400" b="1" dirty="0"/>
          </a:p>
          <a:p>
            <a:pPr marL="0" indent="0" algn="just" fontAlgn="t">
              <a:buNone/>
            </a:pPr>
            <a:r>
              <a:rPr lang="es-MX" dirty="0"/>
              <a:t>El código del producto (CPC), se podrá consultar en los siguientes documentos:</a:t>
            </a:r>
          </a:p>
          <a:p>
            <a:pPr marL="0" indent="0" algn="just" fontAlgn="t">
              <a:buNone/>
            </a:pPr>
            <a:endParaRPr lang="es-MX" dirty="0"/>
          </a:p>
          <a:p>
            <a:pPr marL="0" indent="0" algn="just" fontAlgn="t">
              <a:buNone/>
            </a:pPr>
            <a:r>
              <a:rPr lang="es-MX" dirty="0">
                <a:hlinkClick r:id="rId2"/>
              </a:rPr>
              <a:t>https://www.dane.gov.co/files/sen/nomenclatura/cpc/CPC_21AC_2022.pdf</a:t>
            </a:r>
            <a:endParaRPr lang="es-MX" dirty="0"/>
          </a:p>
          <a:p>
            <a:pPr marL="0" indent="0" algn="just" fontAlgn="t">
              <a:buNone/>
            </a:pPr>
            <a:endParaRPr lang="es-MX" dirty="0"/>
          </a:p>
          <a:p>
            <a:pPr marL="0" indent="0" algn="just" fontAlgn="t">
              <a:buNone/>
            </a:pPr>
            <a:r>
              <a:rPr lang="es-MX" dirty="0">
                <a:hlinkClick r:id="rId3"/>
              </a:rPr>
              <a:t>https://www.dane.gov.co/index.php/sistema-estadistico-nacional-sen/normas-y-estandares/nomenclaturas-y-clasificaciones/clasificaciones/clasificacion-central-de-productos-cpc</a:t>
            </a:r>
            <a:endParaRPr lang="es-MX" dirty="0"/>
          </a:p>
          <a:p>
            <a:pPr marL="0" indent="0" algn="just" fontAlgn="t">
              <a:buNone/>
            </a:pPr>
            <a:endParaRPr lang="es-MX" dirty="0"/>
          </a:p>
          <a:p>
            <a:pPr marL="0" indent="0" algn="just" fontAlgn="t">
              <a:buNone/>
            </a:pPr>
            <a:endParaRPr lang="es-MX" dirty="0"/>
          </a:p>
          <a:p>
            <a:pPr marL="0" indent="0" algn="just" fontAlgn="t">
              <a:buNone/>
            </a:pPr>
            <a:endParaRPr lang="es-MX" dirty="0"/>
          </a:p>
          <a:p>
            <a:pPr marL="0" indent="0" algn="just" fontAlgn="t">
              <a:buNone/>
            </a:pPr>
            <a:endParaRPr lang="es-CO" dirty="0"/>
          </a:p>
        </p:txBody>
      </p:sp>
    </p:spTree>
    <p:extLst>
      <p:ext uri="{BB962C8B-B14F-4D97-AF65-F5344CB8AC3E}">
        <p14:creationId xmlns:p14="http://schemas.microsoft.com/office/powerpoint/2010/main" val="20011518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570412" y="2031496"/>
            <a:ext cx="15594600" cy="8947307"/>
          </a:xfrm>
        </p:spPr>
        <p:txBody>
          <a:bodyPr/>
          <a:lstStyle/>
          <a:p>
            <a:pPr marL="0" indent="0" fontAlgn="t">
              <a:buNone/>
            </a:pPr>
            <a:r>
              <a:rPr lang="es-MX" sz="4000" b="1" dirty="0">
                <a:solidFill>
                  <a:srgbClr val="164180"/>
                </a:solidFill>
              </a:rPr>
              <a:t>GUIA PRESUPUESTAL DE LAS CAJAS MENORES</a:t>
            </a:r>
            <a:endParaRPr lang="es-MX" sz="4000" b="1" dirty="0"/>
          </a:p>
          <a:p>
            <a:pPr marL="0" indent="0" algn="just" fontAlgn="t">
              <a:buNone/>
            </a:pPr>
            <a:r>
              <a:rPr lang="es-MX" dirty="0"/>
              <a:t>Las secciones del código del producto (CPC), se relacionan con las siguientes </a:t>
            </a:r>
            <a:r>
              <a:rPr lang="es-MX" dirty="0" err="1"/>
              <a:t>pospres</a:t>
            </a:r>
            <a:r>
              <a:rPr lang="es-MX" dirty="0"/>
              <a:t>:</a:t>
            </a:r>
          </a:p>
          <a:p>
            <a:pPr marL="0" indent="0" algn="just" fontAlgn="t">
              <a:buNone/>
            </a:pPr>
            <a:endParaRPr lang="es-MX" dirty="0"/>
          </a:p>
          <a:p>
            <a:pPr marL="0" indent="0" algn="just" fontAlgn="t">
              <a:buNone/>
            </a:pPr>
            <a:endParaRPr lang="es-MX" dirty="0"/>
          </a:p>
          <a:p>
            <a:pPr marL="0" indent="0" algn="just" fontAlgn="t">
              <a:buNone/>
            </a:pPr>
            <a:endParaRPr lang="es-MX" dirty="0"/>
          </a:p>
          <a:p>
            <a:pPr marL="0" indent="0" algn="just" fontAlgn="t">
              <a:buNone/>
            </a:pPr>
            <a:endParaRPr lang="es-CO" dirty="0"/>
          </a:p>
        </p:txBody>
      </p:sp>
      <p:graphicFrame>
        <p:nvGraphicFramePr>
          <p:cNvPr id="6" name="Tabla 5">
            <a:extLst>
              <a:ext uri="{FF2B5EF4-FFF2-40B4-BE49-F238E27FC236}">
                <a16:creationId xmlns:a16="http://schemas.microsoft.com/office/drawing/2014/main" id="{B591C955-1128-2D6F-87A8-493FF7B596EB}"/>
              </a:ext>
            </a:extLst>
          </p:cNvPr>
          <p:cNvGraphicFramePr>
            <a:graphicFrameLocks noGrp="1"/>
          </p:cNvGraphicFramePr>
          <p:nvPr/>
        </p:nvGraphicFramePr>
        <p:xfrm>
          <a:off x="182880" y="4455621"/>
          <a:ext cx="16110065" cy="6834097"/>
        </p:xfrm>
        <a:graphic>
          <a:graphicData uri="http://schemas.openxmlformats.org/drawingml/2006/table">
            <a:tbl>
              <a:tblPr/>
              <a:tblGrid>
                <a:gridCol w="1901085">
                  <a:extLst>
                    <a:ext uri="{9D8B030D-6E8A-4147-A177-3AD203B41FA5}">
                      <a16:colId xmlns:a16="http://schemas.microsoft.com/office/drawing/2014/main" val="3640953466"/>
                    </a:ext>
                  </a:extLst>
                </a:gridCol>
                <a:gridCol w="5572149">
                  <a:extLst>
                    <a:ext uri="{9D8B030D-6E8A-4147-A177-3AD203B41FA5}">
                      <a16:colId xmlns:a16="http://schemas.microsoft.com/office/drawing/2014/main" val="341249157"/>
                    </a:ext>
                  </a:extLst>
                </a:gridCol>
                <a:gridCol w="8636831">
                  <a:extLst>
                    <a:ext uri="{9D8B030D-6E8A-4147-A177-3AD203B41FA5}">
                      <a16:colId xmlns:a16="http://schemas.microsoft.com/office/drawing/2014/main" val="2986091349"/>
                    </a:ext>
                  </a:extLst>
                </a:gridCol>
              </a:tblGrid>
              <a:tr h="180447">
                <a:tc gridSpan="2">
                  <a:txBody>
                    <a:bodyPr/>
                    <a:lstStyle/>
                    <a:p>
                      <a:pPr algn="ctr" fontAlgn="ctr"/>
                      <a:r>
                        <a:rPr lang="es-CO" sz="1400" b="1" i="0" u="none" strike="noStrike">
                          <a:solidFill>
                            <a:srgbClr val="000000"/>
                          </a:solidFill>
                          <a:effectLst/>
                          <a:latin typeface="Arial" panose="020B0604020202020204" pitchFamily="34" charset="0"/>
                        </a:rPr>
                        <a:t>Código pospre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08080"/>
                    </a:solidFill>
                  </a:tcPr>
                </a:tc>
                <a:tc hMerge="1">
                  <a:txBody>
                    <a:bodyPr/>
                    <a:lstStyle/>
                    <a:p>
                      <a:endParaRPr lang="es-CO"/>
                    </a:p>
                  </a:txBody>
                  <a:tcPr/>
                </a:tc>
                <a:tc>
                  <a:txBody>
                    <a:bodyPr/>
                    <a:lstStyle/>
                    <a:p>
                      <a:pPr algn="ctr" fontAlgn="ctr"/>
                      <a:r>
                        <a:rPr lang="es-CO" sz="1400" b="1" i="0" u="none" strike="noStrike">
                          <a:solidFill>
                            <a:srgbClr val="000000"/>
                          </a:solidFill>
                          <a:effectLst/>
                          <a:latin typeface="Arial" panose="020B0604020202020204" pitchFamily="34" charset="0"/>
                        </a:rPr>
                        <a:t>Sección CPC</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08080"/>
                    </a:solidFill>
                  </a:tcPr>
                </a:tc>
                <a:extLst>
                  <a:ext uri="{0D108BD9-81ED-4DB2-BD59-A6C34878D82A}">
                    <a16:rowId xmlns:a16="http://schemas.microsoft.com/office/drawing/2014/main" val="857044224"/>
                  </a:ext>
                </a:extLst>
              </a:tr>
              <a:tr h="180447">
                <a:tc>
                  <a:txBody>
                    <a:bodyPr/>
                    <a:lstStyle/>
                    <a:p>
                      <a:pPr algn="l" fontAlgn="ctr"/>
                      <a:r>
                        <a:rPr lang="es-CO" sz="1400" b="1" i="0" u="none" strike="noStrike">
                          <a:solidFill>
                            <a:srgbClr val="000000"/>
                          </a:solidFill>
                          <a:effectLst/>
                          <a:latin typeface="Arial" panose="020B0604020202020204" pitchFamily="34" charset="0"/>
                        </a:rPr>
                        <a:t>2.1.2.02.01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DCE4"/>
                    </a:solidFill>
                  </a:tcPr>
                </a:tc>
                <a:tc>
                  <a:txBody>
                    <a:bodyPr/>
                    <a:lstStyle/>
                    <a:p>
                      <a:pPr algn="l" fontAlgn="ctr"/>
                      <a:r>
                        <a:rPr lang="es-CO" sz="1400" b="1" i="0" u="none" strike="noStrike">
                          <a:solidFill>
                            <a:srgbClr val="000000"/>
                          </a:solidFill>
                          <a:effectLst/>
                          <a:latin typeface="Arial" panose="020B0604020202020204" pitchFamily="34" charset="0"/>
                        </a:rPr>
                        <a:t>Materiales y suministros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DCE4"/>
                    </a:solidFill>
                  </a:tcPr>
                </a:tc>
                <a:tc>
                  <a:txBody>
                    <a:bodyPr/>
                    <a:lstStyle/>
                    <a:p>
                      <a:pPr algn="l" fontAlgn="ctr"/>
                      <a:r>
                        <a:rPr lang="es-CO" sz="1400" b="1" i="0" u="none" strike="noStrike">
                          <a:solidFill>
                            <a:srgbClr val="000000"/>
                          </a:solidFill>
                          <a:effectLst/>
                          <a:latin typeface="Arial" panose="020B0604020202020204" pitchFamily="34" charset="0"/>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DCE4"/>
                    </a:solidFill>
                  </a:tcPr>
                </a:tc>
                <a:extLst>
                  <a:ext uri="{0D108BD9-81ED-4DB2-BD59-A6C34878D82A}">
                    <a16:rowId xmlns:a16="http://schemas.microsoft.com/office/drawing/2014/main" val="710378816"/>
                  </a:ext>
                </a:extLst>
              </a:tr>
              <a:tr h="369918">
                <a:tc>
                  <a:txBody>
                    <a:bodyPr/>
                    <a:lstStyle/>
                    <a:p>
                      <a:pPr algn="l" fontAlgn="ctr"/>
                      <a:r>
                        <a:rPr lang="es-CO" sz="1400" b="0" i="0" u="none" strike="noStrike">
                          <a:solidFill>
                            <a:srgbClr val="000000"/>
                          </a:solidFill>
                          <a:effectLst/>
                          <a:latin typeface="Arial" panose="020B0604020202020204" pitchFamily="34" charset="0"/>
                        </a:rPr>
                        <a:t>2.1.2.02.01.000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l" fontAlgn="ctr"/>
                      <a:r>
                        <a:rPr lang="es-MX" sz="1400" b="0" i="0" u="none" strike="noStrike">
                          <a:solidFill>
                            <a:srgbClr val="000000"/>
                          </a:solidFill>
                          <a:effectLst/>
                          <a:latin typeface="Arial" panose="020B0604020202020204" pitchFamily="34" charset="0"/>
                        </a:rPr>
                        <a:t>Agricultura, silvicultura y productos de la pesca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l" fontAlgn="ctr"/>
                      <a:r>
                        <a:rPr lang="es-MX" sz="1400" b="0" i="0" u="none" strike="noStrike" dirty="0">
                          <a:solidFill>
                            <a:srgbClr val="000000"/>
                          </a:solidFill>
                          <a:effectLst/>
                          <a:latin typeface="Arial" panose="020B0604020202020204" pitchFamily="34" charset="0"/>
                        </a:rPr>
                        <a:t>SECCIÓN 0. Agricultura, silvicultura y productos de la pesca - CPC desde el código 01111 (Trigo semilla), hasta el código 04938 (algas de agua dulce..)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extLst>
                  <a:ext uri="{0D108BD9-81ED-4DB2-BD59-A6C34878D82A}">
                    <a16:rowId xmlns:a16="http://schemas.microsoft.com/office/drawing/2014/main" val="614084092"/>
                  </a:ext>
                </a:extLst>
              </a:tr>
              <a:tr h="478187">
                <a:tc>
                  <a:txBody>
                    <a:bodyPr/>
                    <a:lstStyle/>
                    <a:p>
                      <a:pPr algn="l" fontAlgn="ctr"/>
                      <a:r>
                        <a:rPr lang="es-CO" sz="1400" b="0" i="0" u="none" strike="noStrike">
                          <a:solidFill>
                            <a:srgbClr val="000000"/>
                          </a:solidFill>
                          <a:effectLst/>
                          <a:latin typeface="Arial" panose="020B0604020202020204" pitchFamily="34" charset="0"/>
                        </a:rPr>
                        <a:t>2.1.2.02.01.001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l" fontAlgn="ctr"/>
                      <a:r>
                        <a:rPr lang="es-MX" sz="1400" b="0" i="0" u="none" strike="noStrike">
                          <a:solidFill>
                            <a:srgbClr val="000000"/>
                          </a:solidFill>
                          <a:effectLst/>
                          <a:latin typeface="Arial" panose="020B0604020202020204" pitchFamily="34" charset="0"/>
                        </a:rPr>
                        <a:t>Minerales; electricidad, gas y agua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l" fontAlgn="ctr"/>
                      <a:r>
                        <a:rPr lang="es-MX" sz="1400" b="0" i="0" u="none" strike="noStrike">
                          <a:solidFill>
                            <a:srgbClr val="000000"/>
                          </a:solidFill>
                          <a:effectLst/>
                          <a:latin typeface="Arial" panose="020B0604020202020204" pitchFamily="34" charset="0"/>
                        </a:rPr>
                        <a:t>SECCIÓN 1. Minerales; electricidad,gas y agua - CPC desde el código 11010 (Carbon de hulla, sin aglomerar) hasta el código 1800001 (Agua como materia prima)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extLst>
                  <a:ext uri="{0D108BD9-81ED-4DB2-BD59-A6C34878D82A}">
                    <a16:rowId xmlns:a16="http://schemas.microsoft.com/office/drawing/2014/main" val="1225926341"/>
                  </a:ext>
                </a:extLst>
              </a:tr>
              <a:tr h="649611">
                <a:tc>
                  <a:txBody>
                    <a:bodyPr/>
                    <a:lstStyle/>
                    <a:p>
                      <a:pPr algn="l" fontAlgn="ctr"/>
                      <a:r>
                        <a:rPr lang="es-CO" sz="1400" b="0" i="0" u="none" strike="noStrike">
                          <a:solidFill>
                            <a:srgbClr val="000000"/>
                          </a:solidFill>
                          <a:effectLst/>
                          <a:latin typeface="Arial" panose="020B0604020202020204" pitchFamily="34" charset="0"/>
                        </a:rPr>
                        <a:t>2.1.2.02.01.002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l" fontAlgn="ctr"/>
                      <a:r>
                        <a:rPr lang="es-MX" sz="1400" b="0" i="0" u="none" strike="noStrike">
                          <a:solidFill>
                            <a:srgbClr val="000000"/>
                          </a:solidFill>
                          <a:effectLst/>
                          <a:latin typeface="Arial" panose="020B0604020202020204" pitchFamily="34" charset="0"/>
                        </a:rPr>
                        <a:t>Productos alimenticios, bebidas y tabaco; textiles, prendas de vestir y productos de cuero</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l" fontAlgn="ctr"/>
                      <a:r>
                        <a:rPr lang="es-MX" sz="1400" b="0" i="0" u="none" strike="noStrike">
                          <a:solidFill>
                            <a:srgbClr val="000000"/>
                          </a:solidFill>
                          <a:effectLst/>
                          <a:latin typeface="Arial" panose="020B0604020202020204" pitchFamily="34" charset="0"/>
                        </a:rPr>
                        <a:t>SECCIÓN 2. Productos alimenticios, bebidas y tabaco; textiles, prendas de vestir y productos de cuero - CPC desde el código 2111101 (Carne vacuna fresca o refrigerada) hasta el código 2960020 (Partes de material plástico para calzado)</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extLst>
                  <a:ext uri="{0D108BD9-81ED-4DB2-BD59-A6C34878D82A}">
                    <a16:rowId xmlns:a16="http://schemas.microsoft.com/office/drawing/2014/main" val="471260450"/>
                  </a:ext>
                </a:extLst>
              </a:tr>
              <a:tr h="622545">
                <a:tc>
                  <a:txBody>
                    <a:bodyPr/>
                    <a:lstStyle/>
                    <a:p>
                      <a:pPr algn="l" fontAlgn="ctr"/>
                      <a:r>
                        <a:rPr lang="es-CO" sz="1400" b="0" i="0" u="none" strike="noStrike">
                          <a:solidFill>
                            <a:srgbClr val="000000"/>
                          </a:solidFill>
                          <a:effectLst/>
                          <a:latin typeface="Arial" panose="020B0604020202020204" pitchFamily="34" charset="0"/>
                        </a:rPr>
                        <a:t>2.1.2.02.01.003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l" fontAlgn="ctr"/>
                      <a:r>
                        <a:rPr lang="es-MX" sz="1400" b="0" i="0" u="none" strike="noStrike">
                          <a:solidFill>
                            <a:srgbClr val="000000"/>
                          </a:solidFill>
                          <a:effectLst/>
                          <a:latin typeface="Arial" panose="020B0604020202020204" pitchFamily="34" charset="0"/>
                        </a:rPr>
                        <a:t>Otros bienes transportables (excepto productos metálicos, maquinaria y equipo)</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l" fontAlgn="ctr"/>
                      <a:r>
                        <a:rPr lang="es-MX" sz="1400" b="0" i="0" u="none" strike="noStrike">
                          <a:solidFill>
                            <a:srgbClr val="000000"/>
                          </a:solidFill>
                          <a:effectLst/>
                          <a:latin typeface="Arial" panose="020B0604020202020204" pitchFamily="34" charset="0"/>
                        </a:rPr>
                        <a:t>SECCIÓN 3. Otros bienes transportables (excepto productos metálicos, maquinaria y equipo  - CPC desde el código 3110201 (Madera de no conifera aserrada) hasta el código 3999003 (Aceites y grasas comestibles usados)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extLst>
                  <a:ext uri="{0D108BD9-81ED-4DB2-BD59-A6C34878D82A}">
                    <a16:rowId xmlns:a16="http://schemas.microsoft.com/office/drawing/2014/main" val="3306067255"/>
                  </a:ext>
                </a:extLst>
              </a:tr>
              <a:tr h="496230">
                <a:tc>
                  <a:txBody>
                    <a:bodyPr/>
                    <a:lstStyle/>
                    <a:p>
                      <a:pPr algn="l" fontAlgn="ctr"/>
                      <a:r>
                        <a:rPr lang="es-CO" sz="1400" b="0" i="0" u="none" strike="noStrike">
                          <a:solidFill>
                            <a:srgbClr val="000000"/>
                          </a:solidFill>
                          <a:effectLst/>
                          <a:latin typeface="Arial" panose="020B0604020202020204" pitchFamily="34" charset="0"/>
                        </a:rPr>
                        <a:t>2.1.2.02.01.004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l" fontAlgn="ctr"/>
                      <a:r>
                        <a:rPr lang="es-MX" sz="1400" b="0" i="0" u="none" strike="noStrike">
                          <a:solidFill>
                            <a:srgbClr val="000000"/>
                          </a:solidFill>
                          <a:effectLst/>
                          <a:latin typeface="Arial" panose="020B0604020202020204" pitchFamily="34" charset="0"/>
                        </a:rPr>
                        <a:t>Productos metálicos, maquinaria y equipo</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tc>
                  <a:txBody>
                    <a:bodyPr/>
                    <a:lstStyle/>
                    <a:p>
                      <a:pPr algn="l" fontAlgn="ctr"/>
                      <a:r>
                        <a:rPr lang="es-MX" sz="1400" b="0" i="0" u="none" strike="noStrike">
                          <a:solidFill>
                            <a:srgbClr val="000000"/>
                          </a:solidFill>
                          <a:effectLst/>
                          <a:latin typeface="Arial" panose="020B0604020202020204" pitchFamily="34" charset="0"/>
                        </a:rPr>
                        <a:t>SECCIÓN 4. Productos metálicos, maquinaria y equipo - CPC desde el código 4111101 (Arrabio) hasta el código 4994299 (Partes y accesorios n.c.p. para bicicletas y triciclos)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EFDA"/>
                    </a:solidFill>
                  </a:tcPr>
                </a:tc>
                <a:extLst>
                  <a:ext uri="{0D108BD9-81ED-4DB2-BD59-A6C34878D82A}">
                    <a16:rowId xmlns:a16="http://schemas.microsoft.com/office/drawing/2014/main" val="3405176833"/>
                  </a:ext>
                </a:extLst>
              </a:tr>
              <a:tr h="180447">
                <a:tc>
                  <a:txBody>
                    <a:bodyPr/>
                    <a:lstStyle/>
                    <a:p>
                      <a:pPr algn="l" fontAlgn="ctr"/>
                      <a:r>
                        <a:rPr lang="es-CO" sz="1400" b="1" i="0" u="none" strike="noStrike">
                          <a:solidFill>
                            <a:srgbClr val="000000"/>
                          </a:solidFill>
                          <a:effectLst/>
                          <a:latin typeface="Arial" panose="020B0604020202020204" pitchFamily="34" charset="0"/>
                        </a:rPr>
                        <a:t>2.1.2.02.02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DCE4"/>
                    </a:solidFill>
                  </a:tcPr>
                </a:tc>
                <a:tc>
                  <a:txBody>
                    <a:bodyPr/>
                    <a:lstStyle/>
                    <a:p>
                      <a:pPr algn="l" fontAlgn="ctr"/>
                      <a:r>
                        <a:rPr lang="es-CO" sz="1400" b="1" i="0" u="none" strike="noStrike">
                          <a:solidFill>
                            <a:srgbClr val="000000"/>
                          </a:solidFill>
                          <a:effectLst/>
                          <a:latin typeface="Arial" panose="020B0604020202020204" pitchFamily="34" charset="0"/>
                        </a:rPr>
                        <a:t>Adquisición de servicios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DCE4"/>
                    </a:solidFill>
                  </a:tcPr>
                </a:tc>
                <a:tc>
                  <a:txBody>
                    <a:bodyPr/>
                    <a:lstStyle/>
                    <a:p>
                      <a:pPr algn="l" fontAlgn="ctr"/>
                      <a:r>
                        <a:rPr lang="es-CO" sz="1400" b="1" i="0" u="none" strike="noStrike">
                          <a:solidFill>
                            <a:srgbClr val="000000"/>
                          </a:solidFill>
                          <a:effectLst/>
                          <a:latin typeface="Arial" panose="020B0604020202020204" pitchFamily="34" charset="0"/>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DCE4"/>
                    </a:solidFill>
                  </a:tcPr>
                </a:tc>
                <a:extLst>
                  <a:ext uri="{0D108BD9-81ED-4DB2-BD59-A6C34878D82A}">
                    <a16:rowId xmlns:a16="http://schemas.microsoft.com/office/drawing/2014/main" val="2143722795"/>
                  </a:ext>
                </a:extLst>
              </a:tr>
              <a:tr h="667656">
                <a:tc>
                  <a:txBody>
                    <a:bodyPr/>
                    <a:lstStyle/>
                    <a:p>
                      <a:pPr algn="l" fontAlgn="ctr"/>
                      <a:r>
                        <a:rPr lang="es-CO" sz="1400" b="0" i="0" u="none" strike="noStrike">
                          <a:solidFill>
                            <a:srgbClr val="000000"/>
                          </a:solidFill>
                          <a:effectLst/>
                          <a:latin typeface="Arial" panose="020B0604020202020204" pitchFamily="34" charset="0"/>
                        </a:rPr>
                        <a:t>2.1.2.02.02.005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BAD"/>
                    </a:solidFill>
                  </a:tcPr>
                </a:tc>
                <a:tc>
                  <a:txBody>
                    <a:bodyPr/>
                    <a:lstStyle/>
                    <a:p>
                      <a:pPr algn="l" fontAlgn="ctr"/>
                      <a:r>
                        <a:rPr lang="es-MX" sz="1400" b="0" i="0" u="none" strike="noStrike">
                          <a:solidFill>
                            <a:srgbClr val="000000"/>
                          </a:solidFill>
                          <a:effectLst/>
                          <a:latin typeface="Arial" panose="020B0604020202020204" pitchFamily="34" charset="0"/>
                        </a:rPr>
                        <a:t>Construcción y servicios de la construcción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BAD"/>
                    </a:solidFill>
                  </a:tcPr>
                </a:tc>
                <a:tc>
                  <a:txBody>
                    <a:bodyPr/>
                    <a:lstStyle/>
                    <a:p>
                      <a:pPr algn="l" fontAlgn="ctr"/>
                      <a:r>
                        <a:rPr lang="es-MX" sz="1400" b="0" i="0" u="none" strike="noStrike">
                          <a:solidFill>
                            <a:srgbClr val="000000"/>
                          </a:solidFill>
                          <a:effectLst/>
                          <a:latin typeface="Arial" panose="020B0604020202020204" pitchFamily="34" charset="0"/>
                        </a:rPr>
                        <a:t>SECCIÓN 5. Construcción y servicios de la construcción - CPC desde el código 53111 (Edificios residenciales de una y dos viviendas) hasta el código 54790 (Otros servicios de terminación y acabado de edificios)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BAD"/>
                    </a:solidFill>
                  </a:tcPr>
                </a:tc>
                <a:extLst>
                  <a:ext uri="{0D108BD9-81ED-4DB2-BD59-A6C34878D82A}">
                    <a16:rowId xmlns:a16="http://schemas.microsoft.com/office/drawing/2014/main" val="3171556121"/>
                  </a:ext>
                </a:extLst>
              </a:tr>
              <a:tr h="875171">
                <a:tc>
                  <a:txBody>
                    <a:bodyPr/>
                    <a:lstStyle/>
                    <a:p>
                      <a:pPr algn="l" fontAlgn="ctr"/>
                      <a:r>
                        <a:rPr lang="es-CO" sz="1400" b="0" i="0" u="none" strike="noStrike">
                          <a:solidFill>
                            <a:srgbClr val="000000"/>
                          </a:solidFill>
                          <a:effectLst/>
                          <a:latin typeface="Arial" panose="020B0604020202020204" pitchFamily="34" charset="0"/>
                        </a:rPr>
                        <a:t>2.1.2.02.02.006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BAD"/>
                    </a:solidFill>
                  </a:tcPr>
                </a:tc>
                <a:tc>
                  <a:txBody>
                    <a:bodyPr/>
                    <a:lstStyle/>
                    <a:p>
                      <a:pPr algn="l" fontAlgn="ctr"/>
                      <a:r>
                        <a:rPr lang="es-MX" sz="1400" b="0" i="0" u="none" strike="noStrike">
                          <a:solidFill>
                            <a:srgbClr val="000000"/>
                          </a:solidFill>
                          <a:effectLst/>
                          <a:latin typeface="Arial" panose="020B0604020202020204" pitchFamily="34" charset="0"/>
                        </a:rPr>
                        <a:t>Comercio y distribución; alojamiento; servicios de suministro de comidas y bebidas; servicios de transporte; y servicios de distribución de electricidad, gas y agua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BAD"/>
                    </a:solidFill>
                  </a:tcPr>
                </a:tc>
                <a:tc>
                  <a:txBody>
                    <a:bodyPr/>
                    <a:lstStyle/>
                    <a:p>
                      <a:pPr algn="l" fontAlgn="ctr"/>
                      <a:r>
                        <a:rPr lang="es-MX" sz="1400" b="0" i="0" u="none" strike="noStrike">
                          <a:solidFill>
                            <a:srgbClr val="000000"/>
                          </a:solidFill>
                          <a:effectLst/>
                          <a:latin typeface="Arial" panose="020B0604020202020204" pitchFamily="34" charset="0"/>
                        </a:rPr>
                        <a:t>SECCIÓN 6. Comercio y distribución; alojamiento; servicios de suministro de comidas y bebidas; servicios de transporte; y servicios de distribución de electricidad, gas y agua - CPC desde el código 61111(Comercio al por mayor …) hasta el código 69230 (Servicios de distribución de agua..)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BAD"/>
                    </a:solidFill>
                  </a:tcPr>
                </a:tc>
                <a:extLst>
                  <a:ext uri="{0D108BD9-81ED-4DB2-BD59-A6C34878D82A}">
                    <a16:rowId xmlns:a16="http://schemas.microsoft.com/office/drawing/2014/main" val="3186589958"/>
                  </a:ext>
                </a:extLst>
              </a:tr>
              <a:tr h="559388">
                <a:tc>
                  <a:txBody>
                    <a:bodyPr/>
                    <a:lstStyle/>
                    <a:p>
                      <a:pPr algn="l" fontAlgn="ctr"/>
                      <a:r>
                        <a:rPr lang="es-CO" sz="1400" b="0" i="0" u="none" strike="noStrike">
                          <a:solidFill>
                            <a:srgbClr val="000000"/>
                          </a:solidFill>
                          <a:effectLst/>
                          <a:latin typeface="Arial" panose="020B0604020202020204" pitchFamily="34" charset="0"/>
                        </a:rPr>
                        <a:t>2.1.2.02.02.007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BAD"/>
                    </a:solidFill>
                  </a:tcPr>
                </a:tc>
                <a:tc>
                  <a:txBody>
                    <a:bodyPr/>
                    <a:lstStyle/>
                    <a:p>
                      <a:pPr algn="l" fontAlgn="ctr"/>
                      <a:r>
                        <a:rPr lang="es-MX" sz="1400" b="0" i="0" u="none" strike="noStrike">
                          <a:solidFill>
                            <a:srgbClr val="000000"/>
                          </a:solidFill>
                          <a:effectLst/>
                          <a:latin typeface="Arial" panose="020B0604020202020204" pitchFamily="34" charset="0"/>
                        </a:rPr>
                        <a:t>Servicios financieros y servicios conexos; servicios inmobiliarios; y servicios de arrendamiento y leasing</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BAD"/>
                    </a:solidFill>
                  </a:tcPr>
                </a:tc>
                <a:tc>
                  <a:txBody>
                    <a:bodyPr/>
                    <a:lstStyle/>
                    <a:p>
                      <a:pPr algn="l" fontAlgn="ctr"/>
                      <a:r>
                        <a:rPr lang="es-MX" sz="1400" b="0" i="0" u="none" strike="noStrike">
                          <a:solidFill>
                            <a:srgbClr val="000000"/>
                          </a:solidFill>
                          <a:effectLst/>
                          <a:latin typeface="Arial" panose="020B0604020202020204" pitchFamily="34" charset="0"/>
                        </a:rPr>
                        <a:t>SECCIÓN 7. Servicios financieros y servicios conexos; servicios inmobiliarios; y servicios de arrendamiento y leasing -CPC desde el código (Servicios del banco central) hasta el código 73390 (Derechos de uso de otros productos de propiedad intelectual)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BAD"/>
                    </a:solidFill>
                  </a:tcPr>
                </a:tc>
                <a:extLst>
                  <a:ext uri="{0D108BD9-81ED-4DB2-BD59-A6C34878D82A}">
                    <a16:rowId xmlns:a16="http://schemas.microsoft.com/office/drawing/2014/main" val="184914077"/>
                  </a:ext>
                </a:extLst>
              </a:tr>
              <a:tr h="658633">
                <a:tc>
                  <a:txBody>
                    <a:bodyPr/>
                    <a:lstStyle/>
                    <a:p>
                      <a:pPr algn="l" fontAlgn="ctr"/>
                      <a:r>
                        <a:rPr lang="es-CO" sz="1400" b="0" i="0" u="none" strike="noStrike">
                          <a:solidFill>
                            <a:srgbClr val="000000"/>
                          </a:solidFill>
                          <a:effectLst/>
                          <a:latin typeface="Arial" panose="020B0604020202020204" pitchFamily="34" charset="0"/>
                        </a:rPr>
                        <a:t>2.1.2.02.02.008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BAD"/>
                    </a:solidFill>
                  </a:tcPr>
                </a:tc>
                <a:tc>
                  <a:txBody>
                    <a:bodyPr/>
                    <a:lstStyle/>
                    <a:p>
                      <a:pPr algn="l" fontAlgn="ctr"/>
                      <a:r>
                        <a:rPr lang="es-MX" sz="1400" b="0" i="0" u="none" strike="noStrike">
                          <a:solidFill>
                            <a:srgbClr val="000000"/>
                          </a:solidFill>
                          <a:effectLst/>
                          <a:latin typeface="Arial" panose="020B0604020202020204" pitchFamily="34" charset="0"/>
                        </a:rPr>
                        <a:t>Servicios prestados a las empresas y servicios de producción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BAD"/>
                    </a:solidFill>
                  </a:tcPr>
                </a:tc>
                <a:tc>
                  <a:txBody>
                    <a:bodyPr/>
                    <a:lstStyle/>
                    <a:p>
                      <a:pPr algn="l" fontAlgn="ctr"/>
                      <a:r>
                        <a:rPr lang="es-MX" sz="1400" b="0" i="0" u="none" strike="noStrike">
                          <a:solidFill>
                            <a:srgbClr val="000000"/>
                          </a:solidFill>
                          <a:effectLst/>
                          <a:latin typeface="Arial" panose="020B0604020202020204" pitchFamily="34" charset="0"/>
                        </a:rPr>
                        <a:t>SECCIÓN 8. Servicios prestados a las empresas y servicios de producción - CPC desde el código 81111 (Servicios de investigación basica en ciencias físicas) hasta el código 89420 (Servicios de recuperación de desechos…)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BAD"/>
                    </a:solidFill>
                  </a:tcPr>
                </a:tc>
                <a:extLst>
                  <a:ext uri="{0D108BD9-81ED-4DB2-BD59-A6C34878D82A}">
                    <a16:rowId xmlns:a16="http://schemas.microsoft.com/office/drawing/2014/main" val="1757030693"/>
                  </a:ext>
                </a:extLst>
              </a:tr>
              <a:tr h="604499">
                <a:tc>
                  <a:txBody>
                    <a:bodyPr/>
                    <a:lstStyle/>
                    <a:p>
                      <a:pPr algn="l" fontAlgn="ctr"/>
                      <a:r>
                        <a:rPr lang="es-CO" sz="1400" b="0" i="0" u="none" strike="noStrike">
                          <a:solidFill>
                            <a:srgbClr val="000000"/>
                          </a:solidFill>
                          <a:effectLst/>
                          <a:latin typeface="Arial" panose="020B0604020202020204" pitchFamily="34" charset="0"/>
                        </a:rPr>
                        <a:t>2.1.2.02.02.009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BAD"/>
                    </a:solidFill>
                  </a:tcPr>
                </a:tc>
                <a:tc>
                  <a:txBody>
                    <a:bodyPr/>
                    <a:lstStyle/>
                    <a:p>
                      <a:pPr algn="l" fontAlgn="ctr"/>
                      <a:r>
                        <a:rPr lang="es-MX" sz="1400" b="0" i="0" u="none" strike="noStrike">
                          <a:solidFill>
                            <a:srgbClr val="000000"/>
                          </a:solidFill>
                          <a:effectLst/>
                          <a:latin typeface="Arial" panose="020B0604020202020204" pitchFamily="34" charset="0"/>
                        </a:rPr>
                        <a:t>Servicios para la comunidad, sociales y personales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BAD"/>
                    </a:solidFill>
                  </a:tcPr>
                </a:tc>
                <a:tc>
                  <a:txBody>
                    <a:bodyPr/>
                    <a:lstStyle/>
                    <a:p>
                      <a:pPr algn="l" fontAlgn="ctr"/>
                      <a:r>
                        <a:rPr lang="es-MX" sz="1400" b="0" i="0" u="none" strike="noStrike" dirty="0">
                          <a:solidFill>
                            <a:srgbClr val="000000"/>
                          </a:solidFill>
                          <a:effectLst/>
                          <a:latin typeface="Arial" panose="020B0604020202020204" pitchFamily="34" charset="0"/>
                        </a:rPr>
                        <a:t>SECCIÓN 9. Servicios para la comunidad, sociales y personales  - CPC desde el código 91111 (Servicios de la administración pública) hasta el código 99000 (Servicios prestados por organizaciones…)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BAD"/>
                    </a:solidFill>
                  </a:tcPr>
                </a:tc>
                <a:extLst>
                  <a:ext uri="{0D108BD9-81ED-4DB2-BD59-A6C34878D82A}">
                    <a16:rowId xmlns:a16="http://schemas.microsoft.com/office/drawing/2014/main" val="1415388700"/>
                  </a:ext>
                </a:extLst>
              </a:tr>
            </a:tbl>
          </a:graphicData>
        </a:graphic>
      </p:graphicFrame>
    </p:spTree>
    <p:extLst>
      <p:ext uri="{BB962C8B-B14F-4D97-AF65-F5344CB8AC3E}">
        <p14:creationId xmlns:p14="http://schemas.microsoft.com/office/powerpoint/2010/main" val="36517244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570412" y="1647652"/>
            <a:ext cx="15594600" cy="9730161"/>
          </a:xfrm>
        </p:spPr>
        <p:txBody>
          <a:bodyPr/>
          <a:lstStyle/>
          <a:p>
            <a:pPr marL="0" indent="0" fontAlgn="t">
              <a:buNone/>
            </a:pPr>
            <a:r>
              <a:rPr lang="es-MX" sz="5400" b="1" dirty="0">
                <a:solidFill>
                  <a:srgbClr val="164180"/>
                </a:solidFill>
              </a:rPr>
              <a:t>GUIA PRESUPUESTAL DE LAS CAJAS MENORES – EJEMPLO PRACTICO</a:t>
            </a:r>
            <a:endParaRPr lang="es-MX" sz="5400" b="1" dirty="0"/>
          </a:p>
          <a:p>
            <a:pPr marL="0" indent="0" algn="just" fontAlgn="t">
              <a:buNone/>
            </a:pPr>
            <a:r>
              <a:rPr lang="es-MX" b="1" dirty="0"/>
              <a:t>Ejemplo : Un organismo necesita comprar memorias USB para la entrega de una información al Concejo Distrital.</a:t>
            </a:r>
          </a:p>
          <a:p>
            <a:pPr marL="0" indent="0" algn="just" fontAlgn="t">
              <a:buNone/>
            </a:pPr>
            <a:endParaRPr lang="es-MX" dirty="0"/>
          </a:p>
          <a:p>
            <a:pPr marL="0" indent="0" algn="just" fontAlgn="t">
              <a:buNone/>
            </a:pPr>
            <a:r>
              <a:rPr lang="es-MX" dirty="0"/>
              <a:t>1 paso: Identificar si la adquisición es un material o un servicio. En este caso es claro que adquirir memorias USB se trata de la adquisición de un producto, por lo que se debe encontrar por alguna de las posiciones de materiales y suministros:</a:t>
            </a:r>
          </a:p>
          <a:p>
            <a:pPr marL="0" indent="0" algn="just" fontAlgn="t">
              <a:buNone/>
            </a:pPr>
            <a:endParaRPr lang="es-MX" dirty="0"/>
          </a:p>
          <a:p>
            <a:pPr marL="0" indent="0" algn="just" fontAlgn="t">
              <a:buNone/>
            </a:pPr>
            <a:endParaRPr lang="es-MX" dirty="0"/>
          </a:p>
          <a:p>
            <a:pPr marL="0" indent="0" algn="just" fontAlgn="t">
              <a:buNone/>
            </a:pPr>
            <a:endParaRPr lang="es-MX" dirty="0"/>
          </a:p>
          <a:p>
            <a:pPr marL="0" indent="0" algn="just" fontAlgn="t">
              <a:buNone/>
            </a:pPr>
            <a:endParaRPr lang="es-CO" dirty="0"/>
          </a:p>
        </p:txBody>
      </p:sp>
      <p:pic>
        <p:nvPicPr>
          <p:cNvPr id="4" name="Imagen 3">
            <a:extLst>
              <a:ext uri="{FF2B5EF4-FFF2-40B4-BE49-F238E27FC236}">
                <a16:creationId xmlns:a16="http://schemas.microsoft.com/office/drawing/2014/main" id="{E7365F18-2644-92C6-E856-94D3500E6B78}"/>
              </a:ext>
            </a:extLst>
          </p:cNvPr>
          <p:cNvPicPr>
            <a:picLocks noChangeAspect="1"/>
          </p:cNvPicPr>
          <p:nvPr/>
        </p:nvPicPr>
        <p:blipFill>
          <a:blip r:embed="rId2"/>
          <a:stretch>
            <a:fillRect/>
          </a:stretch>
        </p:blipFill>
        <p:spPr>
          <a:xfrm>
            <a:off x="1341725" y="8754268"/>
            <a:ext cx="11972561" cy="2152030"/>
          </a:xfrm>
          <a:prstGeom prst="rect">
            <a:avLst/>
          </a:prstGeom>
        </p:spPr>
      </p:pic>
    </p:spTree>
    <p:extLst>
      <p:ext uri="{BB962C8B-B14F-4D97-AF65-F5344CB8AC3E}">
        <p14:creationId xmlns:p14="http://schemas.microsoft.com/office/powerpoint/2010/main" val="34468496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570412" y="1698171"/>
            <a:ext cx="15594600" cy="9679643"/>
          </a:xfrm>
        </p:spPr>
        <p:txBody>
          <a:bodyPr/>
          <a:lstStyle/>
          <a:p>
            <a:pPr marL="0" indent="0" fontAlgn="t">
              <a:buNone/>
            </a:pPr>
            <a:r>
              <a:rPr lang="es-MX" sz="5400" b="1" dirty="0">
                <a:solidFill>
                  <a:srgbClr val="164180"/>
                </a:solidFill>
              </a:rPr>
              <a:t>GUIA PRESUPUESTAL DE LAS CAJAS MENORES – EJEMPLO PRACTICO</a:t>
            </a:r>
          </a:p>
          <a:p>
            <a:pPr marL="0" indent="0" fontAlgn="t">
              <a:buNone/>
            </a:pPr>
            <a:endParaRPr lang="es-MX" sz="4000" b="1" dirty="0">
              <a:solidFill>
                <a:srgbClr val="164180"/>
              </a:solidFill>
            </a:endParaRPr>
          </a:p>
          <a:p>
            <a:pPr marL="0" indent="0" algn="just" fontAlgn="t">
              <a:buNone/>
            </a:pPr>
            <a:r>
              <a:rPr lang="es-MX" sz="3400" b="1" dirty="0"/>
              <a:t>Ejemplo : Un organismo necesita comprar memorias USB para la entrega de una información al Concejo Distrital.</a:t>
            </a:r>
          </a:p>
          <a:p>
            <a:pPr marL="0" indent="0" algn="just" fontAlgn="t">
              <a:buNone/>
            </a:pPr>
            <a:endParaRPr lang="es-MX" sz="3400" dirty="0"/>
          </a:p>
          <a:p>
            <a:pPr marL="0" indent="0" algn="just" fontAlgn="t">
              <a:buNone/>
            </a:pPr>
            <a:r>
              <a:rPr lang="es-MX" sz="3400" dirty="0"/>
              <a:t>2 paso: Buscar en el archivo en PDF. Si se busca “memoria USB” no se van a encontrar resultados, por lo que es necesario realizar búsquedas alternativas. En este caso, si se busca “unidades de almacenamiento” se encuentra que el productos es el siguiente:  </a:t>
            </a:r>
            <a:r>
              <a:rPr lang="es-MX" sz="3400" b="1" dirty="0"/>
              <a:t>45272 Unidades de almacenamiento de medio removible</a:t>
            </a:r>
            <a:r>
              <a:rPr lang="es-MX" sz="3400" dirty="0"/>
              <a:t>. Esta subclase incluye: Las unidades de almacenamiento diseñados para medios removibles: Unidades de almacenamiento de disco, Unidades de almacenamiento de disco magnético, Unidades de disco compacto (CD), Unidades de DVD, Lectores de tarjetas de alta velocidad</a:t>
            </a:r>
          </a:p>
          <a:p>
            <a:pPr marL="0" indent="0" algn="just" fontAlgn="t">
              <a:buNone/>
            </a:pPr>
            <a:endParaRPr lang="es-MX" sz="3400" dirty="0"/>
          </a:p>
          <a:p>
            <a:pPr marL="0" indent="0" algn="just" fontAlgn="t">
              <a:buNone/>
            </a:pPr>
            <a:endParaRPr lang="es-MX" sz="3400" dirty="0"/>
          </a:p>
          <a:p>
            <a:pPr marL="0" indent="0" algn="just" fontAlgn="t">
              <a:buNone/>
            </a:pPr>
            <a:endParaRPr lang="es-MX" sz="3400" dirty="0"/>
          </a:p>
          <a:p>
            <a:pPr marL="0" indent="0" algn="just" fontAlgn="t">
              <a:buNone/>
            </a:pPr>
            <a:endParaRPr lang="es-MX" sz="3400" dirty="0"/>
          </a:p>
          <a:p>
            <a:pPr marL="0" indent="0" algn="just" fontAlgn="t">
              <a:buNone/>
            </a:pPr>
            <a:endParaRPr lang="es-CO" sz="3400" dirty="0"/>
          </a:p>
        </p:txBody>
      </p:sp>
    </p:spTree>
    <p:extLst>
      <p:ext uri="{BB962C8B-B14F-4D97-AF65-F5344CB8AC3E}">
        <p14:creationId xmlns:p14="http://schemas.microsoft.com/office/powerpoint/2010/main" val="551163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70476" y="1086191"/>
            <a:ext cx="15594600" cy="1057919"/>
          </a:xfrm>
        </p:spPr>
        <p:txBody>
          <a:bodyPr/>
          <a:lstStyle/>
          <a:p>
            <a:endParaRPr lang="es-CO" dirty="0"/>
          </a:p>
        </p:txBody>
      </p:sp>
      <p:sp>
        <p:nvSpPr>
          <p:cNvPr id="3" name="Marcador de texto 2"/>
          <p:cNvSpPr>
            <a:spLocks noGrp="1"/>
          </p:cNvSpPr>
          <p:nvPr>
            <p:ph type="body" idx="1"/>
          </p:nvPr>
        </p:nvSpPr>
        <p:spPr>
          <a:xfrm>
            <a:off x="570476" y="2144110"/>
            <a:ext cx="15594600" cy="10409840"/>
          </a:xfrm>
        </p:spPr>
        <p:txBody>
          <a:bodyPr/>
          <a:lstStyle/>
          <a:p>
            <a:pPr marL="0" indent="0" algn="just">
              <a:buNone/>
            </a:pPr>
            <a:endParaRPr lang="es-ES" b="1" dirty="0"/>
          </a:p>
          <a:p>
            <a:pPr marL="0" indent="0" algn="just">
              <a:buNone/>
            </a:pPr>
            <a:r>
              <a:rPr lang="es-ES" b="1" dirty="0"/>
              <a:t>Decreto 0961 diciembre 30 de 2022. Artículo Cuarto. Parágrafo Primero</a:t>
            </a:r>
            <a:r>
              <a:rPr lang="es-ES" dirty="0"/>
              <a:t>: Para proferirse la Resolución de Constitución de cajas menores se deberá acreditar los siguientes requisitos:</a:t>
            </a:r>
            <a:endParaRPr lang="es-CO" dirty="0"/>
          </a:p>
          <a:p>
            <a:pPr marL="0" indent="0">
              <a:buNone/>
            </a:pPr>
            <a:endParaRPr lang="es-ES" dirty="0"/>
          </a:p>
          <a:p>
            <a:pPr algn="just"/>
            <a:r>
              <a:rPr lang="es-ES" dirty="0"/>
              <a:t>a.-Solicitud de constitución elevada al Director (a) del Departamento Administrativo de Hacienda, firmada por el ordenador del gasto de cada organismo.</a:t>
            </a:r>
            <a:endParaRPr lang="es-CO" dirty="0"/>
          </a:p>
          <a:p>
            <a:pPr algn="just"/>
            <a:r>
              <a:rPr lang="es-ES" dirty="0"/>
              <a:t>b.- Fotocopia del certificado de Disponibilidad Presupuestal (CDP) con el detalle de las posiciones presupuestales determinadas por el organismo, en solicitud previa a la Subdirección de Finanzas del Departamento Administrativo de Hacienda Distrital.</a:t>
            </a:r>
            <a:endParaRPr lang="es-CO" dirty="0"/>
          </a:p>
          <a:p>
            <a:pPr marL="0" indent="0" algn="just">
              <a:buNone/>
            </a:pPr>
            <a:endParaRPr lang="es-CO" dirty="0"/>
          </a:p>
          <a:p>
            <a:pPr marL="0" indent="0">
              <a:buNone/>
            </a:pPr>
            <a:endParaRPr lang="es-CO" dirty="0"/>
          </a:p>
        </p:txBody>
      </p:sp>
    </p:spTree>
    <p:extLst>
      <p:ext uri="{BB962C8B-B14F-4D97-AF65-F5344CB8AC3E}">
        <p14:creationId xmlns:p14="http://schemas.microsoft.com/office/powerpoint/2010/main" val="52787548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570412" y="1854926"/>
            <a:ext cx="15594600" cy="9522887"/>
          </a:xfrm>
        </p:spPr>
        <p:txBody>
          <a:bodyPr/>
          <a:lstStyle/>
          <a:p>
            <a:pPr marL="0" indent="0" fontAlgn="t">
              <a:buNone/>
            </a:pPr>
            <a:r>
              <a:rPr lang="es-MX" sz="5400" b="1" dirty="0">
                <a:solidFill>
                  <a:srgbClr val="164180"/>
                </a:solidFill>
              </a:rPr>
              <a:t>GUIA PRESUPUESTAL DE LAS CAJAS MENORES – EJEMPLO PRACTICO</a:t>
            </a:r>
            <a:endParaRPr lang="es-MX" sz="5400" b="1" dirty="0"/>
          </a:p>
          <a:p>
            <a:pPr marL="0" indent="0" algn="just" fontAlgn="t">
              <a:buNone/>
            </a:pPr>
            <a:r>
              <a:rPr lang="es-MX" sz="3400" b="1" dirty="0"/>
              <a:t>Ejemplo : Un organismo necesita comprar memorias USB para la entrega de una información al Concejo Distrital.</a:t>
            </a:r>
          </a:p>
          <a:p>
            <a:pPr marL="0" indent="0" algn="just" fontAlgn="t">
              <a:buNone/>
            </a:pPr>
            <a:endParaRPr lang="es-MX" sz="3400" dirty="0"/>
          </a:p>
          <a:p>
            <a:pPr marL="0" indent="0" algn="just" fontAlgn="t">
              <a:buNone/>
            </a:pPr>
            <a:r>
              <a:rPr lang="es-MX" sz="3400" dirty="0"/>
              <a:t>3 paso: Verificar en el archivo de Excel si este código es el definitivo o es un código intermedio.</a:t>
            </a:r>
          </a:p>
          <a:p>
            <a:pPr marL="0" indent="0" algn="just" fontAlgn="t">
              <a:buNone/>
            </a:pPr>
            <a:endParaRPr lang="es-MX" sz="3400" dirty="0"/>
          </a:p>
          <a:p>
            <a:pPr marL="0" indent="0" algn="just" fontAlgn="t">
              <a:buNone/>
            </a:pPr>
            <a:endParaRPr lang="es-MX" sz="3400" dirty="0"/>
          </a:p>
          <a:p>
            <a:pPr marL="0" indent="0" algn="just" fontAlgn="t">
              <a:buNone/>
            </a:pPr>
            <a:endParaRPr lang="es-MX" sz="3400" dirty="0"/>
          </a:p>
          <a:p>
            <a:pPr marL="0" indent="0" algn="just" fontAlgn="t">
              <a:buNone/>
            </a:pPr>
            <a:endParaRPr lang="es-MX" sz="3400" dirty="0"/>
          </a:p>
          <a:p>
            <a:pPr marL="0" indent="0" algn="just" fontAlgn="t">
              <a:buNone/>
            </a:pPr>
            <a:endParaRPr lang="es-MX" sz="3400" dirty="0"/>
          </a:p>
          <a:p>
            <a:pPr marL="0" indent="0" algn="just" fontAlgn="t">
              <a:buNone/>
            </a:pPr>
            <a:r>
              <a:rPr lang="es-MX" sz="3400" dirty="0"/>
              <a:t>En este caso se encuentra que es el código definitivo a usar en la selección del producto. </a:t>
            </a:r>
          </a:p>
          <a:p>
            <a:pPr marL="0" indent="0" algn="just" fontAlgn="t">
              <a:buNone/>
            </a:pPr>
            <a:endParaRPr lang="es-MX" sz="3400" dirty="0"/>
          </a:p>
          <a:p>
            <a:pPr marL="0" indent="0" algn="just" fontAlgn="t">
              <a:buNone/>
            </a:pPr>
            <a:endParaRPr lang="es-MX" sz="3400" dirty="0"/>
          </a:p>
          <a:p>
            <a:pPr marL="0" indent="0" algn="just" fontAlgn="t">
              <a:buNone/>
            </a:pPr>
            <a:endParaRPr lang="es-MX" sz="3400" dirty="0"/>
          </a:p>
          <a:p>
            <a:pPr marL="0" indent="0" algn="just" fontAlgn="t">
              <a:buNone/>
            </a:pPr>
            <a:endParaRPr lang="es-MX" sz="3400" dirty="0"/>
          </a:p>
          <a:p>
            <a:pPr marL="0" indent="0" algn="just" fontAlgn="t">
              <a:buNone/>
            </a:pPr>
            <a:endParaRPr lang="es-CO" sz="3400" dirty="0"/>
          </a:p>
        </p:txBody>
      </p:sp>
      <p:pic>
        <p:nvPicPr>
          <p:cNvPr id="4" name="Imagen 3">
            <a:extLst>
              <a:ext uri="{FF2B5EF4-FFF2-40B4-BE49-F238E27FC236}">
                <a16:creationId xmlns:a16="http://schemas.microsoft.com/office/drawing/2014/main" id="{AA23E975-0590-A720-4537-73F8C01C3C03}"/>
              </a:ext>
            </a:extLst>
          </p:cNvPr>
          <p:cNvPicPr>
            <a:picLocks noChangeAspect="1"/>
          </p:cNvPicPr>
          <p:nvPr/>
        </p:nvPicPr>
        <p:blipFill>
          <a:blip r:embed="rId2"/>
          <a:stretch>
            <a:fillRect/>
          </a:stretch>
        </p:blipFill>
        <p:spPr>
          <a:xfrm>
            <a:off x="778279" y="6989704"/>
            <a:ext cx="8980863" cy="2363385"/>
          </a:xfrm>
          <a:prstGeom prst="rect">
            <a:avLst/>
          </a:prstGeom>
        </p:spPr>
      </p:pic>
      <p:sp>
        <p:nvSpPr>
          <p:cNvPr id="5" name="Elipse 4">
            <a:extLst>
              <a:ext uri="{FF2B5EF4-FFF2-40B4-BE49-F238E27FC236}">
                <a16:creationId xmlns:a16="http://schemas.microsoft.com/office/drawing/2014/main" id="{AC841815-4B6D-58CE-3C07-EFD59FC97F4B}"/>
              </a:ext>
            </a:extLst>
          </p:cNvPr>
          <p:cNvSpPr/>
          <p:nvPr/>
        </p:nvSpPr>
        <p:spPr>
          <a:xfrm>
            <a:off x="2012960" y="8844742"/>
            <a:ext cx="1328757" cy="50834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CO" sz="1400" b="0" i="0" u="none" strike="noStrike" kern="0" cap="none" spc="0" normalizeH="0" baseline="0" noProof="0">
              <a:ln>
                <a:noFill/>
              </a:ln>
              <a:solidFill>
                <a:srgbClr val="FFFFFF"/>
              </a:solidFill>
              <a:effectLst/>
              <a:uLnTx/>
              <a:uFillTx/>
              <a:latin typeface="Arial"/>
              <a:ea typeface="+mn-ea"/>
              <a:cs typeface="+mn-cs"/>
              <a:sym typeface="Arial"/>
            </a:endParaRPr>
          </a:p>
        </p:txBody>
      </p:sp>
    </p:spTree>
    <p:extLst>
      <p:ext uri="{BB962C8B-B14F-4D97-AF65-F5344CB8AC3E}">
        <p14:creationId xmlns:p14="http://schemas.microsoft.com/office/powerpoint/2010/main" val="10501460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570412" y="2430506"/>
            <a:ext cx="15594600" cy="8947307"/>
          </a:xfrm>
        </p:spPr>
        <p:txBody>
          <a:bodyPr/>
          <a:lstStyle/>
          <a:p>
            <a:pPr marL="0" indent="0" fontAlgn="t">
              <a:buNone/>
            </a:pPr>
            <a:r>
              <a:rPr lang="es-MX" sz="5400" b="1" dirty="0">
                <a:solidFill>
                  <a:srgbClr val="164180"/>
                </a:solidFill>
              </a:rPr>
              <a:t>GUIA PRESUPUESTAL DE LAS CAJAS MENORES – EJEMPLO </a:t>
            </a:r>
          </a:p>
          <a:p>
            <a:pPr marL="0" indent="0" fontAlgn="t">
              <a:buNone/>
            </a:pPr>
            <a:endParaRPr lang="es-MX" sz="4000" b="1" dirty="0"/>
          </a:p>
          <a:p>
            <a:pPr marL="0" indent="0" algn="just" fontAlgn="t">
              <a:buNone/>
            </a:pPr>
            <a:r>
              <a:rPr lang="es-MX" sz="3400" b="1" dirty="0"/>
              <a:t>Ejemplo : Un organismo necesita comprar memorias USB para la entrega de una información al Concejo Distrital.</a:t>
            </a:r>
          </a:p>
          <a:p>
            <a:pPr marL="0" indent="0" algn="just" fontAlgn="t">
              <a:buNone/>
            </a:pPr>
            <a:endParaRPr lang="es-MX" sz="3400" dirty="0"/>
          </a:p>
          <a:p>
            <a:pPr marL="0" indent="0" algn="just" fontAlgn="t">
              <a:buNone/>
            </a:pPr>
            <a:r>
              <a:rPr lang="es-MX" sz="3400" dirty="0"/>
              <a:t>4 paso: Vincular a la </a:t>
            </a:r>
            <a:r>
              <a:rPr lang="es-MX" sz="3400" dirty="0" err="1"/>
              <a:t>pospre</a:t>
            </a:r>
            <a:r>
              <a:rPr lang="es-MX" sz="3400" dirty="0"/>
              <a:t> correspondiente. En este caso la </a:t>
            </a:r>
            <a:r>
              <a:rPr lang="es-MX" sz="3400" dirty="0" err="1"/>
              <a:t>pospre</a:t>
            </a:r>
            <a:r>
              <a:rPr lang="es-MX" sz="3400" dirty="0"/>
              <a:t> que se debe usar es la denominada: 2.1.2.02.01.004 Productos metálicos, maquinaria y equipo. Se recomienda comenzar la búsqueda de los productos en el CPC, ya que las </a:t>
            </a:r>
            <a:r>
              <a:rPr lang="es-MX" sz="3400" dirty="0" err="1"/>
              <a:t>pospres</a:t>
            </a:r>
            <a:r>
              <a:rPr lang="es-MX" sz="3400" dirty="0"/>
              <a:t> no muestran mucha información en su descripción. </a:t>
            </a:r>
          </a:p>
          <a:p>
            <a:pPr marL="0" indent="0" algn="just" fontAlgn="t">
              <a:buNone/>
            </a:pPr>
            <a:endParaRPr lang="es-MX" sz="3400" dirty="0"/>
          </a:p>
          <a:p>
            <a:pPr marL="0" indent="0" algn="just" fontAlgn="t">
              <a:buNone/>
            </a:pPr>
            <a:endParaRPr lang="es-MX" sz="3400" dirty="0"/>
          </a:p>
          <a:p>
            <a:pPr marL="0" indent="0" algn="just" fontAlgn="t">
              <a:buNone/>
            </a:pPr>
            <a:endParaRPr lang="es-MX" sz="3400" dirty="0"/>
          </a:p>
          <a:p>
            <a:pPr marL="0" indent="0" algn="just" fontAlgn="t">
              <a:buNone/>
            </a:pPr>
            <a:endParaRPr lang="es-MX" sz="3400" dirty="0"/>
          </a:p>
          <a:p>
            <a:pPr marL="0" indent="0" algn="just" fontAlgn="t">
              <a:buNone/>
            </a:pPr>
            <a:endParaRPr lang="es-MX" sz="3400" dirty="0"/>
          </a:p>
          <a:p>
            <a:pPr marL="0" indent="0" algn="just" fontAlgn="t">
              <a:buNone/>
            </a:pPr>
            <a:endParaRPr lang="es-MX" sz="3400" dirty="0"/>
          </a:p>
          <a:p>
            <a:pPr marL="0" indent="0" algn="just" fontAlgn="t">
              <a:buNone/>
            </a:pPr>
            <a:endParaRPr lang="es-MX" sz="3400" dirty="0"/>
          </a:p>
          <a:p>
            <a:pPr marL="0" indent="0" algn="just" fontAlgn="t">
              <a:buNone/>
            </a:pPr>
            <a:endParaRPr lang="es-MX" sz="3400" dirty="0"/>
          </a:p>
          <a:p>
            <a:pPr marL="0" indent="0" algn="just" fontAlgn="t">
              <a:buNone/>
            </a:pPr>
            <a:endParaRPr lang="es-MX" sz="3400" dirty="0"/>
          </a:p>
          <a:p>
            <a:pPr marL="0" indent="0" algn="just" fontAlgn="t">
              <a:buNone/>
            </a:pPr>
            <a:endParaRPr lang="es-MX" sz="3400" dirty="0"/>
          </a:p>
          <a:p>
            <a:pPr marL="0" indent="0" algn="just" fontAlgn="t">
              <a:buNone/>
            </a:pPr>
            <a:endParaRPr lang="es-MX" sz="3400" dirty="0"/>
          </a:p>
          <a:p>
            <a:pPr marL="0" indent="0" algn="just" fontAlgn="t">
              <a:buNone/>
            </a:pPr>
            <a:endParaRPr lang="es-CO" sz="3400" dirty="0"/>
          </a:p>
        </p:txBody>
      </p:sp>
    </p:spTree>
    <p:extLst>
      <p:ext uri="{BB962C8B-B14F-4D97-AF65-F5344CB8AC3E}">
        <p14:creationId xmlns:p14="http://schemas.microsoft.com/office/powerpoint/2010/main" val="31592695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pic>
        <p:nvPicPr>
          <p:cNvPr id="76" name="Google Shape;76;p16"/>
          <p:cNvPicPr preferRelativeResize="0"/>
          <p:nvPr/>
        </p:nvPicPr>
        <p:blipFill>
          <a:blip r:embed="rId3">
            <a:alphaModFix/>
          </a:blip>
          <a:stretch>
            <a:fillRect/>
          </a:stretch>
        </p:blipFill>
        <p:spPr>
          <a:xfrm>
            <a:off x="0" y="0"/>
            <a:ext cx="16735422" cy="12549282"/>
          </a:xfrm>
          <a:prstGeom prst="rect">
            <a:avLst/>
          </a:prstGeom>
          <a:noFill/>
          <a:ln>
            <a:noFill/>
          </a:ln>
        </p:spPr>
      </p:pic>
      <p:sp>
        <p:nvSpPr>
          <p:cNvPr id="77" name="Google Shape;77;p16"/>
          <p:cNvSpPr txBox="1"/>
          <p:nvPr/>
        </p:nvSpPr>
        <p:spPr>
          <a:xfrm>
            <a:off x="1149425" y="5154375"/>
            <a:ext cx="13793700" cy="1383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 sz="7200" b="1">
                <a:solidFill>
                  <a:srgbClr val="164180"/>
                </a:solidFill>
              </a:rPr>
              <a:t>Gracias por su atención</a:t>
            </a:r>
            <a:endParaRPr sz="7200" b="1">
              <a:solidFill>
                <a:srgbClr val="16418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O"/>
          </a:p>
        </p:txBody>
      </p:sp>
      <p:sp>
        <p:nvSpPr>
          <p:cNvPr id="3" name="Marcador de texto 2"/>
          <p:cNvSpPr>
            <a:spLocks noGrp="1"/>
          </p:cNvSpPr>
          <p:nvPr>
            <p:ph type="body" idx="1"/>
          </p:nvPr>
        </p:nvSpPr>
        <p:spPr/>
        <p:txBody>
          <a:bodyPr/>
          <a:lstStyle/>
          <a:p>
            <a:pPr marL="0" indent="0" algn="just">
              <a:buNone/>
            </a:pPr>
            <a:endParaRPr lang="es-ES" dirty="0"/>
          </a:p>
          <a:p>
            <a:pPr marL="571500" indent="-571500" algn="just"/>
            <a:r>
              <a:rPr lang="es-ES" dirty="0"/>
              <a:t>c.- Oficio enviado por la Contaduría General del Distrito en donde conste monto y posiciones presupuestales de acuerdo a la información suministrada por la Subdirección de Finanzas detallando con la composición del fondo caja menor en cada uno de los organismos</a:t>
            </a:r>
          </a:p>
          <a:p>
            <a:pPr marL="0" indent="0">
              <a:buNone/>
            </a:pPr>
            <a:endParaRPr lang="es-ES" b="1" dirty="0"/>
          </a:p>
          <a:p>
            <a:pPr marL="0" indent="0">
              <a:buNone/>
            </a:pPr>
            <a:endParaRPr lang="es-ES" b="1" dirty="0"/>
          </a:p>
          <a:p>
            <a:pPr marL="0" indent="0">
              <a:buNone/>
            </a:pPr>
            <a:endParaRPr lang="es-ES" dirty="0"/>
          </a:p>
          <a:p>
            <a:pPr marL="0" indent="0">
              <a:buNone/>
            </a:pPr>
            <a:r>
              <a:rPr lang="es-ES" dirty="0"/>
              <a:t> </a:t>
            </a:r>
            <a:endParaRPr lang="es-CO" dirty="0"/>
          </a:p>
        </p:txBody>
      </p:sp>
    </p:spTree>
    <p:extLst>
      <p:ext uri="{BB962C8B-B14F-4D97-AF65-F5344CB8AC3E}">
        <p14:creationId xmlns:p14="http://schemas.microsoft.com/office/powerpoint/2010/main" val="3167759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O"/>
          </a:p>
        </p:txBody>
      </p:sp>
      <p:sp>
        <p:nvSpPr>
          <p:cNvPr id="3" name="Marcador de texto 2"/>
          <p:cNvSpPr>
            <a:spLocks noGrp="1"/>
          </p:cNvSpPr>
          <p:nvPr>
            <p:ph type="body" idx="1"/>
          </p:nvPr>
        </p:nvSpPr>
        <p:spPr/>
        <p:txBody>
          <a:bodyPr/>
          <a:lstStyle/>
          <a:p>
            <a:pPr marL="0" indent="0" algn="just">
              <a:buNone/>
            </a:pPr>
            <a:endParaRPr lang="es-ES" dirty="0"/>
          </a:p>
          <a:p>
            <a:pPr marL="0" indent="0" algn="just">
              <a:buNone/>
            </a:pPr>
            <a:r>
              <a:rPr lang="es-ES" b="1" dirty="0"/>
              <a:t>Decreto 0961 diciembre 30 de 2022. Artículo Cuarto. Parágrafo Segundo: </a:t>
            </a:r>
            <a:r>
              <a:rPr lang="es-ES" dirty="0"/>
              <a:t>Las solicitudes de constitución y primer giro atendidas en los primeros 75 días de cada vigencia fiscal, se harán por el 100% del monto presupuestado para el fondo caja menor del organismo.</a:t>
            </a:r>
          </a:p>
          <a:p>
            <a:pPr marL="0" indent="0" algn="just">
              <a:buNone/>
            </a:pPr>
            <a:endParaRPr lang="es-ES" dirty="0"/>
          </a:p>
          <a:p>
            <a:pPr marL="0" indent="0" algn="just">
              <a:buNone/>
            </a:pPr>
            <a:r>
              <a:rPr lang="es-ES" dirty="0"/>
              <a:t>Para las cajas menores que se creen y/o constituyan posterior a este término, se harán por el monto o valor equivalente al faltante para completar los 4 giros establecidos para la vigencia.</a:t>
            </a:r>
          </a:p>
          <a:p>
            <a:pPr marL="0" indent="0">
              <a:buNone/>
            </a:pPr>
            <a:endParaRPr lang="es-ES" dirty="0"/>
          </a:p>
          <a:p>
            <a:pPr marL="0" indent="0" algn="just">
              <a:buNone/>
            </a:pPr>
            <a:endParaRPr lang="es-ES" dirty="0"/>
          </a:p>
        </p:txBody>
      </p:sp>
    </p:spTree>
    <p:extLst>
      <p:ext uri="{BB962C8B-B14F-4D97-AF65-F5344CB8AC3E}">
        <p14:creationId xmlns:p14="http://schemas.microsoft.com/office/powerpoint/2010/main" val="3811823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O"/>
          </a:p>
        </p:txBody>
      </p:sp>
      <p:sp>
        <p:nvSpPr>
          <p:cNvPr id="3" name="Marcador de texto 2"/>
          <p:cNvSpPr>
            <a:spLocks noGrp="1"/>
          </p:cNvSpPr>
          <p:nvPr>
            <p:ph type="body" idx="1"/>
          </p:nvPr>
        </p:nvSpPr>
        <p:spPr/>
        <p:txBody>
          <a:bodyPr/>
          <a:lstStyle/>
          <a:p>
            <a:endParaRPr lang="es-ES" dirty="0"/>
          </a:p>
          <a:p>
            <a:endParaRPr lang="es-ES" dirty="0"/>
          </a:p>
          <a:p>
            <a:pPr algn="just"/>
            <a:r>
              <a:rPr lang="es-ES" b="1" dirty="0"/>
              <a:t>Decreto 0961 diciembre 30 de 2022. Articulo Quinto</a:t>
            </a:r>
            <a:r>
              <a:rPr lang="es-ES" dirty="0"/>
              <a:t>. </a:t>
            </a:r>
            <a:r>
              <a:rPr lang="es-ES" b="1" dirty="0"/>
              <a:t>DE LA APERTURA</a:t>
            </a:r>
            <a:r>
              <a:rPr lang="es-ES" dirty="0"/>
              <a:t>: Una vez el grupo jurídico de la Unidad de Apoyo a la Gestión del Departamento Administrativo de Hacienda del Distrito envíe al organismo la Resolución de Constitución de cajas menores debidamente firmada, este podrá realizar la Resolución de apertura que le permitirá ejecutar el fondo efectivo autorizado.</a:t>
            </a:r>
          </a:p>
          <a:p>
            <a:pPr marL="0" indent="0">
              <a:buNone/>
            </a:pPr>
            <a:endParaRPr lang="es-ES" dirty="0"/>
          </a:p>
          <a:p>
            <a:pPr marL="0" indent="0">
              <a:buNone/>
            </a:pPr>
            <a:endParaRPr lang="es-CO" dirty="0"/>
          </a:p>
        </p:txBody>
      </p:sp>
    </p:spTree>
    <p:extLst>
      <p:ext uri="{BB962C8B-B14F-4D97-AF65-F5344CB8AC3E}">
        <p14:creationId xmlns:p14="http://schemas.microsoft.com/office/powerpoint/2010/main" val="39186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O"/>
          </a:p>
        </p:txBody>
      </p:sp>
      <p:sp>
        <p:nvSpPr>
          <p:cNvPr id="3" name="Marcador de texto 2"/>
          <p:cNvSpPr>
            <a:spLocks noGrp="1"/>
          </p:cNvSpPr>
          <p:nvPr>
            <p:ph type="body" idx="1"/>
          </p:nvPr>
        </p:nvSpPr>
        <p:spPr>
          <a:xfrm>
            <a:off x="570476" y="2812892"/>
            <a:ext cx="15594600" cy="9741057"/>
          </a:xfrm>
        </p:spPr>
        <p:txBody>
          <a:bodyPr/>
          <a:lstStyle/>
          <a:p>
            <a:pPr algn="just"/>
            <a:endParaRPr lang="es-ES" b="1" dirty="0"/>
          </a:p>
          <a:p>
            <a:pPr algn="just"/>
            <a:r>
              <a:rPr lang="es-ES" b="1" dirty="0"/>
              <a:t>Decreto 0961 diciembre 30 de 2022. Articulo Quinto Parágrafo Primero</a:t>
            </a:r>
            <a:r>
              <a:rPr lang="es-ES" dirty="0"/>
              <a:t>. La Resolución de apertura de caja menor deberá contener la siguiente estructura, de conformidad con los lineamientos establecidos para la elaboración de los Actos Administrativos del Distrito:</a:t>
            </a:r>
          </a:p>
          <a:p>
            <a:pPr marL="0" indent="0" algn="just">
              <a:buNone/>
            </a:pPr>
            <a:endParaRPr lang="es-CO" dirty="0"/>
          </a:p>
          <a:p>
            <a:pPr marL="0" indent="0" algn="just">
              <a:buNone/>
            </a:pPr>
            <a:r>
              <a:rPr lang="es-ES" dirty="0"/>
              <a:t>	a.-</a:t>
            </a:r>
            <a:r>
              <a:rPr lang="es-ES" b="1" dirty="0"/>
              <a:t>Encabezado:</a:t>
            </a:r>
            <a:r>
              <a:rPr lang="es-ES" dirty="0"/>
              <a:t> éste debe contener la información del acto 	administrativo (Resolución) y el espacio necesario para su 	numeración y fecha</a:t>
            </a:r>
          </a:p>
          <a:p>
            <a:pPr marL="0" indent="0" algn="just">
              <a:buNone/>
            </a:pPr>
            <a:r>
              <a:rPr lang="es-ES" dirty="0"/>
              <a:t>	b.- </a:t>
            </a:r>
            <a:r>
              <a:rPr lang="es-ES" b="1" dirty="0"/>
              <a:t>Epígrafe:</a:t>
            </a:r>
            <a:r>
              <a:rPr lang="es-ES" dirty="0"/>
              <a:t> corresponde al titulo del acto. En él se anuncia y 	define 	la temática a tratar. Debe ser corto y preciso.</a:t>
            </a:r>
          </a:p>
          <a:p>
            <a:pPr marL="0" indent="0" algn="just">
              <a:buNone/>
            </a:pPr>
            <a:r>
              <a:rPr lang="es-ES" dirty="0"/>
              <a:t>	</a:t>
            </a:r>
          </a:p>
          <a:p>
            <a:pPr marL="0" indent="0" algn="just">
              <a:buNone/>
            </a:pPr>
            <a:endParaRPr lang="es-CO" dirty="0"/>
          </a:p>
        </p:txBody>
      </p:sp>
    </p:spTree>
    <p:extLst>
      <p:ext uri="{BB962C8B-B14F-4D97-AF65-F5344CB8AC3E}">
        <p14:creationId xmlns:p14="http://schemas.microsoft.com/office/powerpoint/2010/main" val="3021103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O"/>
          </a:p>
        </p:txBody>
      </p:sp>
      <p:sp>
        <p:nvSpPr>
          <p:cNvPr id="3" name="Marcador de texto 2"/>
          <p:cNvSpPr>
            <a:spLocks noGrp="1"/>
          </p:cNvSpPr>
          <p:nvPr>
            <p:ph type="body" idx="1"/>
          </p:nvPr>
        </p:nvSpPr>
        <p:spPr/>
        <p:txBody>
          <a:bodyPr/>
          <a:lstStyle/>
          <a:p>
            <a:pPr marL="965200" lvl="2" indent="0" algn="just">
              <a:buNone/>
            </a:pPr>
            <a:r>
              <a:rPr lang="es-ES" sz="3700" dirty="0"/>
              <a:t>c.- </a:t>
            </a:r>
            <a:r>
              <a:rPr lang="es-ES" sz="3700" b="1" dirty="0"/>
              <a:t>Competencia:</a:t>
            </a:r>
            <a:r>
              <a:rPr lang="es-ES" sz="3700" dirty="0"/>
              <a:t> se refiere a las facultades legales del organismo 	que otorgan la capacidad al ordenador del gasto para expedir el 	acto. Cuando se indiquen diferentes normas, deberán 	plasmarse 	primero las de orden constitucional y luego las 	legales, citándolas 	en orden cronológico</a:t>
            </a:r>
          </a:p>
          <a:p>
            <a:pPr marL="965200" lvl="2" indent="0" algn="just">
              <a:buNone/>
            </a:pPr>
            <a:r>
              <a:rPr lang="es-ES" sz="3700" dirty="0"/>
              <a:t>d</a:t>
            </a:r>
            <a:r>
              <a:rPr lang="es-ES" sz="3700" b="1" dirty="0"/>
              <a:t>.- Parte considerativa o motiva</a:t>
            </a:r>
            <a:r>
              <a:rPr lang="es-ES" sz="3700" dirty="0"/>
              <a:t>: contiene la explicación de las 	necesidades que justifican la expedición del acto y que 	reglamentan 	la constitución y funcionamiento de las cajas 	menores. En este 	punto resulta importante incluir como 	mínimo los siguientes puntos:</a:t>
            </a:r>
          </a:p>
          <a:p>
            <a:pPr marL="965200" lvl="2" indent="0">
              <a:buNone/>
            </a:pPr>
            <a:r>
              <a:rPr lang="es-ES" dirty="0"/>
              <a:t>	</a:t>
            </a:r>
            <a:endParaRPr lang="es-CO" dirty="0"/>
          </a:p>
          <a:p>
            <a:endParaRPr lang="es-CO" dirty="0"/>
          </a:p>
        </p:txBody>
      </p:sp>
    </p:spTree>
    <p:extLst>
      <p:ext uri="{BB962C8B-B14F-4D97-AF65-F5344CB8AC3E}">
        <p14:creationId xmlns:p14="http://schemas.microsoft.com/office/powerpoint/2010/main" val="785028727"/>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3799</TotalTime>
  <Words>3933</Words>
  <Application>Microsoft Office PowerPoint</Application>
  <PresentationFormat>Personalizado</PresentationFormat>
  <Paragraphs>460</Paragraphs>
  <Slides>42</Slides>
  <Notes>12</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42</vt:i4>
      </vt:variant>
    </vt:vector>
  </HeadingPairs>
  <TitlesOfParts>
    <vt:vector size="46" baseType="lpstr">
      <vt:lpstr>Arial</vt:lpstr>
      <vt:lpstr>Calibri</vt:lpstr>
      <vt:lpstr>Roboto Condensed</vt:lpstr>
      <vt:lpstr>Simple Light</vt:lpstr>
      <vt:lpstr>Presentación de PowerPoint</vt:lpstr>
      <vt:lpstr>Presentación de PowerPoint</vt:lpstr>
      <vt:lpstr>   CONSTITUCION Y APERTURA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FUNCIONAMIENTO</vt:lpstr>
      <vt:lpstr>CIERRE</vt:lpstr>
      <vt:lpstr>Presentación de PowerPoint</vt:lpstr>
      <vt:lpstr>Presentación de PowerPoint</vt:lpstr>
      <vt:lpstr>Presentación de PowerPoint</vt:lpstr>
      <vt:lpstr>Presentación de PowerPoint</vt:lpstr>
      <vt:lpstr>Presentación de PowerPoint</vt:lpstr>
      <vt:lpstr>Presentación de PowerPoint</vt:lpstr>
      <vt:lpstr>DOCUMENTO SOPORTE SISTEMA SAP</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Maria Isabel Ortega Solano</dc:creator>
  <cp:lastModifiedBy>Harol Palacio Gonzalias</cp:lastModifiedBy>
  <cp:revision>179</cp:revision>
  <cp:lastPrinted>2023-03-14T20:20:33Z</cp:lastPrinted>
  <dcterms:modified xsi:type="dcterms:W3CDTF">2023-03-24T15:23:10Z</dcterms:modified>
</cp:coreProperties>
</file>